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80" r:id="rId6"/>
    <p:sldId id="281" r:id="rId7"/>
    <p:sldId id="260" r:id="rId8"/>
    <p:sldId id="282" r:id="rId9"/>
    <p:sldId id="283" r:id="rId10"/>
    <p:sldId id="284" r:id="rId11"/>
    <p:sldId id="261" r:id="rId12"/>
    <p:sldId id="285" r:id="rId13"/>
    <p:sldId id="286" r:id="rId14"/>
    <p:sldId id="263" r:id="rId15"/>
    <p:sldId id="266" r:id="rId16"/>
    <p:sldId id="267" r:id="rId17"/>
    <p:sldId id="287" r:id="rId18"/>
    <p:sldId id="265" r:id="rId19"/>
    <p:sldId id="269" r:id="rId20"/>
    <p:sldId id="268" r:id="rId21"/>
    <p:sldId id="288" r:id="rId22"/>
    <p:sldId id="289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90" r:id="rId32"/>
    <p:sldId id="291" r:id="rId33"/>
    <p:sldId id="292" r:id="rId34"/>
    <p:sldId id="279" r:id="rId35"/>
    <p:sldId id="294" r:id="rId36"/>
    <p:sldId id="295" r:id="rId37"/>
    <p:sldId id="293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도현 김" initials="도김" lastIdx="1" clrIdx="0">
    <p:extLst>
      <p:ext uri="{19B8F6BF-5375-455C-9EA6-DF929625EA0E}">
        <p15:presenceInfo xmlns:p15="http://schemas.microsoft.com/office/powerpoint/2012/main" userId="8f4f171c547091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4" autoAdjust="0"/>
    <p:restoredTop sz="94660"/>
  </p:normalViewPr>
  <p:slideViewPr>
    <p:cSldViewPr snapToGrid="0">
      <p:cViewPr varScale="1">
        <p:scale>
          <a:sx n="98" d="100"/>
          <a:sy n="98" d="100"/>
        </p:scale>
        <p:origin x="25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F1F2F-BD5E-47E6-98D4-A3FB98D911D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133D5-F5F4-42A7-8CEF-E3354FC03A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79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E432F6C-A9AE-4E2E-A3B6-2B5D1F772249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457315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F919-B0A7-4AF4-BDA8-822E478CE617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114054"/>
      </p:ext>
    </p:extLst>
  </p:cSld>
  <p:clrMapOvr>
    <a:masterClrMapping/>
  </p:clrMapOvr>
  <p:transition spd="med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21F60-88A0-4BB8-A00D-1FDD2C04F380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756422"/>
      </p:ext>
    </p:extLst>
  </p:cSld>
  <p:clrMapOvr>
    <a:masterClrMapping/>
  </p:clrMapOvr>
  <p:transition spd="med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A34F-8068-48DA-83C0-F656DA911BE6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88083"/>
      </p:ext>
    </p:extLst>
  </p:cSld>
  <p:clrMapOvr>
    <a:masterClrMapping/>
  </p:clrMapOvr>
  <p:transition spd="med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32C3BB-0C14-4EF0-8935-DA2085B6768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66536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77FE-2AD7-472E-BD70-E1746D12B523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727645"/>
      </p:ext>
    </p:extLst>
  </p:cSld>
  <p:clrMapOvr>
    <a:masterClrMapping/>
  </p:clrMapOvr>
  <p:transition spd="med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28342-EE4C-4DF4-8A25-98C918A2E540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848290"/>
      </p:ext>
    </p:extLst>
  </p:cSld>
  <p:clrMapOvr>
    <a:masterClrMapping/>
  </p:clrMapOvr>
  <p:transition spd="med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0911A-DAA1-4E39-A32D-BBE85327C0A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862791"/>
      </p:ext>
    </p:extLst>
  </p:cSld>
  <p:clrMapOvr>
    <a:masterClrMapping/>
  </p:clrMapOvr>
  <p:transition spd="med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C276-8BDB-42DA-99DC-FA8535D43AC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167572"/>
      </p:ext>
    </p:extLst>
  </p:cSld>
  <p:clrMapOvr>
    <a:masterClrMapping/>
  </p:clrMapOvr>
  <p:transition spd="med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946981-37B0-482A-85A7-207852205640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0527199"/>
      </p:ext>
    </p:extLst>
  </p:cSld>
  <p:clrMapOvr>
    <a:masterClrMapping/>
  </p:clrMapOvr>
  <p:transition spd="med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D198A4A-0DB1-49A6-848A-C391DE5775A7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803979"/>
      </p:ext>
    </p:extLst>
  </p:cSld>
  <p:clrMapOvr>
    <a:masterClrMapping/>
  </p:clrMapOvr>
  <p:transition spd="med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A31517A-E0DE-476D-8D67-520978A96537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3FC7917-484B-4871-B9E3-A67209F9F19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640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push dir="u"/>
  </p:transition>
  <p:hf hdr="0"/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F161806B-33B0-41EC-9A21-08AD604A13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경북대학교 </a:t>
            </a:r>
            <a:r>
              <a:rPr lang="en-US" altLang="ko-KR" dirty="0"/>
              <a:t>KERT </a:t>
            </a:r>
            <a:r>
              <a:rPr lang="ko-KR" altLang="en-US" dirty="0"/>
              <a:t>김도현 김동호</a:t>
            </a:r>
            <a:endParaRPr lang="en-US" altLang="ko-KR" dirty="0"/>
          </a:p>
          <a:p>
            <a:r>
              <a:rPr lang="en-US" altLang="ko-KR" dirty="0"/>
              <a:t>kimdo331@naver.com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0B5342F-0C61-4F39-8289-89B782BAA0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공공 </a:t>
            </a:r>
            <a:r>
              <a:rPr lang="en-US" altLang="ko-KR" dirty="0"/>
              <a:t>Wi-Fi</a:t>
            </a:r>
            <a:r>
              <a:rPr lang="ko-KR" altLang="en-US" dirty="0"/>
              <a:t>를 이용한 해킹 및 대처방안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CD71EE-9DC9-417C-95D1-8668A7341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303" y="4026965"/>
            <a:ext cx="2200359" cy="20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7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6ED70A-42EA-4BFF-B76A-BDB82A52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1AF5F-CCA2-490E-8242-DF96E4F7AFAD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41C45B-F0F3-48DE-BF1C-FEA46954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1A8746F-268D-48A8-8ACF-91A69169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5E8A072B-4580-4FBC-9A91-F7E4F6054509}"/>
              </a:ext>
            </a:extLst>
          </p:cNvPr>
          <p:cNvSpPr txBox="1">
            <a:spLocks/>
          </p:cNvSpPr>
          <p:nvPr/>
        </p:nvSpPr>
        <p:spPr>
          <a:xfrm>
            <a:off x="1371597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모르는 </a:t>
            </a:r>
            <a:r>
              <a:rPr lang="en-US" altLang="ko-KR" dirty="0"/>
              <a:t>MAC </a:t>
            </a:r>
            <a:r>
              <a:rPr lang="ko-KR" altLang="en-US" dirty="0"/>
              <a:t>주소를 주위의 장치를 통해 알 수 있음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ARP reply </a:t>
            </a:r>
            <a:r>
              <a:rPr lang="ko-KR" altLang="en-US" dirty="0"/>
              <a:t>패킷은 검증되어있지 않기 때문에 보안 취약점 발생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113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893981-556E-4615-B2FF-0D4C2973C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60019"/>
            <a:ext cx="9982200" cy="4100165"/>
          </a:xfrm>
        </p:spPr>
        <p:txBody>
          <a:bodyPr/>
          <a:lstStyle/>
          <a:p>
            <a:r>
              <a:rPr lang="en-US" altLang="ko-KR" dirty="0"/>
              <a:t>ARP Reply </a:t>
            </a:r>
            <a:r>
              <a:rPr lang="ko-KR" altLang="en-US" dirty="0"/>
              <a:t>패킷 검증이 이뤄지지 않는다는 점을 이용</a:t>
            </a:r>
            <a:endParaRPr lang="en-US" altLang="ko-KR" dirty="0"/>
          </a:p>
          <a:p>
            <a:r>
              <a:rPr lang="ko-KR" altLang="en-US" dirty="0"/>
              <a:t>공격자의 </a:t>
            </a:r>
            <a:r>
              <a:rPr lang="en-US" altLang="ko-KR" dirty="0"/>
              <a:t>MAC </a:t>
            </a:r>
            <a:r>
              <a:rPr lang="ko-KR" altLang="en-US" dirty="0"/>
              <a:t>주소를 게이트웨이</a:t>
            </a:r>
            <a:r>
              <a:rPr lang="en-US" altLang="ko-KR" dirty="0"/>
              <a:t>(</a:t>
            </a:r>
            <a:r>
              <a:rPr lang="ko-KR" altLang="en-US" dirty="0"/>
              <a:t>공유기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/>
              <a:t>MAC </a:t>
            </a:r>
            <a:r>
              <a:rPr lang="ko-KR" altLang="en-US" dirty="0"/>
              <a:t>주소로 오인하게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Wi-Fi </a:t>
            </a:r>
            <a:r>
              <a:rPr lang="ko-KR" altLang="en-US" dirty="0"/>
              <a:t>암호 설정과 무관하게 공격 가능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FAD43-E894-4E4B-920D-C5A815EDD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111D3-514B-42E3-8E2E-98CF8FE55DFB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8A525-77AE-4D43-AEE9-1750C8BA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0A3D887B-1C4D-496E-B7C5-8F2CFD16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28364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FAD43-E894-4E4B-920D-C5A815EDD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111D3-514B-42E3-8E2E-98CF8FE55DFB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8A525-77AE-4D43-AEE9-1750C8BA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0A3D887B-1C4D-496E-B7C5-8F2CFD16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22A89F-9FEC-45A3-8D9D-FCF484680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393" y="1148929"/>
            <a:ext cx="1267610" cy="1267610"/>
          </a:xfrm>
          <a:prstGeom prst="rect">
            <a:avLst/>
          </a:prstGeom>
        </p:spPr>
      </p:pic>
      <p:pic>
        <p:nvPicPr>
          <p:cNvPr id="7" name="그림 6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90BD623-736E-4118-B08C-C0E2C576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922" y="4563848"/>
            <a:ext cx="974949" cy="974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1A664D-C2E4-4FDF-9E52-206FD008E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034" y="4579731"/>
            <a:ext cx="773237" cy="7732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538D84-ED22-446A-8362-CB094C7C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9843" y="3913064"/>
            <a:ext cx="773237" cy="77323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D3BE68-EC57-4425-ADCA-79A7FB23C9A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460397" y="2416539"/>
            <a:ext cx="2151085" cy="214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29CF9D-4366-423D-B5B0-C8F518A275D4}"/>
              </a:ext>
            </a:extLst>
          </p:cNvPr>
          <p:cNvCxnSpPr>
            <a:cxnSpLocks/>
          </p:cNvCxnSpPr>
          <p:nvPr/>
        </p:nvCxnSpPr>
        <p:spPr>
          <a:xfrm flipV="1">
            <a:off x="7184653" y="2599641"/>
            <a:ext cx="0" cy="18199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90AD878-37C4-40E6-9589-B1EF40B6E3A1}"/>
              </a:ext>
            </a:extLst>
          </p:cNvPr>
          <p:cNvCxnSpPr>
            <a:cxnSpLocks/>
          </p:cNvCxnSpPr>
          <p:nvPr/>
        </p:nvCxnSpPr>
        <p:spPr>
          <a:xfrm flipH="1" flipV="1">
            <a:off x="7774083" y="2287609"/>
            <a:ext cx="1945760" cy="16254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F2DBE2-F090-4F58-BE5E-97DDA46FDEAD}"/>
              </a:ext>
            </a:extLst>
          </p:cNvPr>
          <p:cNvSpPr txBox="1"/>
          <p:nvPr/>
        </p:nvSpPr>
        <p:spPr>
          <a:xfrm>
            <a:off x="6502372" y="726198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6620-B719-458D-92C5-B1F861FDF9AE}"/>
              </a:ext>
            </a:extLst>
          </p:cNvPr>
          <p:cNvSpPr txBox="1"/>
          <p:nvPr/>
        </p:nvSpPr>
        <p:spPr>
          <a:xfrm>
            <a:off x="2457959" y="5538797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192.168.0.2</a:t>
            </a:r>
          </a:p>
          <a:p>
            <a:r>
              <a:rPr lang="en-US" altLang="ko-KR" dirty="0"/>
              <a:t>AA:AA:AA:BB:BB:BB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85B512-CADE-4ED8-BE78-4136D8E59BEC}"/>
              </a:ext>
            </a:extLst>
          </p:cNvPr>
          <p:cNvSpPr txBox="1"/>
          <p:nvPr/>
        </p:nvSpPr>
        <p:spPr>
          <a:xfrm>
            <a:off x="5825852" y="5623953"/>
            <a:ext cx="2210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AA:AA:AA:CC:CC:CC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9AF83-FE58-4270-8A6C-AA2CA632BAA7}"/>
              </a:ext>
            </a:extLst>
          </p:cNvPr>
          <p:cNvSpPr txBox="1"/>
          <p:nvPr/>
        </p:nvSpPr>
        <p:spPr>
          <a:xfrm>
            <a:off x="9313614" y="4686301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192.168.0.4</a:t>
            </a:r>
          </a:p>
          <a:p>
            <a:r>
              <a:rPr lang="en-US" altLang="ko-KR" dirty="0"/>
              <a:t>AA:AA:AA:DD:DD:DD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B7CA17-9940-477C-B010-2D8B41683D85}"/>
              </a:ext>
            </a:extLst>
          </p:cNvPr>
          <p:cNvSpPr txBox="1"/>
          <p:nvPr/>
        </p:nvSpPr>
        <p:spPr>
          <a:xfrm>
            <a:off x="4062933" y="2240087"/>
            <a:ext cx="20665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 is at</a:t>
            </a:r>
          </a:p>
          <a:p>
            <a:r>
              <a:rPr lang="en-US" altLang="ko-KR" dirty="0"/>
              <a:t>AA:AA:AA:EE:EE:EE</a:t>
            </a:r>
          </a:p>
          <a:p>
            <a:r>
              <a:rPr lang="en-US" altLang="ko-KR" dirty="0"/>
              <a:t>[ARP Reply]</a:t>
            </a:r>
            <a:endParaRPr lang="ko-KR" altLang="en-US" dirty="0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B1BEA5E2-A65C-496C-9DC5-673C47FA0BA1}"/>
              </a:ext>
            </a:extLst>
          </p:cNvPr>
          <p:cNvSpPr/>
          <p:nvPr/>
        </p:nvSpPr>
        <p:spPr>
          <a:xfrm rot="20144947">
            <a:off x="5236632" y="2055949"/>
            <a:ext cx="598613" cy="169238"/>
          </a:xfrm>
          <a:prstGeom prst="rightArrow">
            <a:avLst>
              <a:gd name="adj1" fmla="val 27888"/>
              <a:gd name="adj2" fmla="val 64741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3855B820-E7A8-4370-9F6D-30A159E4DD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884" y="3329173"/>
            <a:ext cx="863729" cy="863729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5588321-E77E-47B4-BC6C-0A29150119E1}"/>
              </a:ext>
            </a:extLst>
          </p:cNvPr>
          <p:cNvCxnSpPr>
            <a:cxnSpLocks/>
          </p:cNvCxnSpPr>
          <p:nvPr/>
        </p:nvCxnSpPr>
        <p:spPr>
          <a:xfrm flipV="1">
            <a:off x="3862613" y="2100584"/>
            <a:ext cx="2547152" cy="1271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87CFF75-AD97-4CD3-BC46-F69D78829108}"/>
              </a:ext>
            </a:extLst>
          </p:cNvPr>
          <p:cNvSpPr txBox="1"/>
          <p:nvPr/>
        </p:nvSpPr>
        <p:spPr>
          <a:xfrm>
            <a:off x="1374912" y="3966705"/>
            <a:ext cx="2066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192.168.0.5</a:t>
            </a:r>
          </a:p>
          <a:p>
            <a:pPr algn="ctr"/>
            <a:r>
              <a:rPr lang="en-US" altLang="ko-KR" dirty="0"/>
              <a:t>AA:AA:AA:EE:EE:EE</a:t>
            </a:r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6D2FE00-4EDF-49E8-ADD4-C7E9C8D60ED2}"/>
              </a:ext>
            </a:extLst>
          </p:cNvPr>
          <p:cNvSpPr/>
          <p:nvPr/>
        </p:nvSpPr>
        <p:spPr>
          <a:xfrm>
            <a:off x="3687160" y="2862609"/>
            <a:ext cx="308551" cy="30080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 descr="앉아있는, 작은, 테이블, 파란색이(가) 표시된 사진&#10;&#10;자동 생성된 설명">
            <a:extLst>
              <a:ext uri="{FF2B5EF4-FFF2-40B4-BE49-F238E27FC236}">
                <a16:creationId xmlns:a16="http://schemas.microsoft.com/office/drawing/2014/main" id="{396D0B29-752F-4363-8852-113502A1D4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365" y="535475"/>
            <a:ext cx="718715" cy="718715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5F0D1E8-D630-4121-9928-6B7BB84F56C8}"/>
              </a:ext>
            </a:extLst>
          </p:cNvPr>
          <p:cNvCxnSpPr>
            <a:cxnSpLocks/>
          </p:cNvCxnSpPr>
          <p:nvPr/>
        </p:nvCxnSpPr>
        <p:spPr>
          <a:xfrm flipH="1">
            <a:off x="7774083" y="1048664"/>
            <a:ext cx="1854011" cy="935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7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48148E-6 L 0.2569 -0.17732 L 0.26575 0.20787 " pathEditMode="relative" rAng="0" ptsTypes="AAA">
                                      <p:cBhvr>
                                        <p:cTn id="6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81" y="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FAD43-E894-4E4B-920D-C5A815EDD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111D3-514B-42E3-8E2E-98CF8FE55DFB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8A525-77AE-4D43-AEE9-1750C8BA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0A3D887B-1C4D-496E-B7C5-8F2CFD16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22A89F-9FEC-45A3-8D9D-FCF484680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393" y="1148929"/>
            <a:ext cx="1267610" cy="1267610"/>
          </a:xfrm>
          <a:prstGeom prst="rect">
            <a:avLst/>
          </a:prstGeom>
        </p:spPr>
      </p:pic>
      <p:pic>
        <p:nvPicPr>
          <p:cNvPr id="7" name="그림 6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90BD623-736E-4118-B08C-C0E2C576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922" y="4563848"/>
            <a:ext cx="974949" cy="974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1A664D-C2E4-4FDF-9E52-206FD008E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034" y="4579731"/>
            <a:ext cx="773237" cy="7732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538D84-ED22-446A-8362-CB094C7C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9843" y="3913064"/>
            <a:ext cx="773237" cy="77323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D3BE68-EC57-4425-ADCA-79A7FB23C9A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460397" y="2416539"/>
            <a:ext cx="2151085" cy="214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29CF9D-4366-423D-B5B0-C8F518A275D4}"/>
              </a:ext>
            </a:extLst>
          </p:cNvPr>
          <p:cNvCxnSpPr>
            <a:cxnSpLocks/>
          </p:cNvCxnSpPr>
          <p:nvPr/>
        </p:nvCxnSpPr>
        <p:spPr>
          <a:xfrm flipV="1">
            <a:off x="7184653" y="2599641"/>
            <a:ext cx="0" cy="18199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90AD878-37C4-40E6-9589-B1EF40B6E3A1}"/>
              </a:ext>
            </a:extLst>
          </p:cNvPr>
          <p:cNvCxnSpPr>
            <a:cxnSpLocks/>
          </p:cNvCxnSpPr>
          <p:nvPr/>
        </p:nvCxnSpPr>
        <p:spPr>
          <a:xfrm flipH="1" flipV="1">
            <a:off x="7774083" y="2287609"/>
            <a:ext cx="1945760" cy="16254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F2DBE2-F090-4F58-BE5E-97DDA46FDEAD}"/>
              </a:ext>
            </a:extLst>
          </p:cNvPr>
          <p:cNvSpPr txBox="1"/>
          <p:nvPr/>
        </p:nvSpPr>
        <p:spPr>
          <a:xfrm>
            <a:off x="6502372" y="726198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6620-B719-458D-92C5-B1F861FDF9AE}"/>
              </a:ext>
            </a:extLst>
          </p:cNvPr>
          <p:cNvSpPr txBox="1"/>
          <p:nvPr/>
        </p:nvSpPr>
        <p:spPr>
          <a:xfrm>
            <a:off x="2457959" y="5538797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192.168.0.2</a:t>
            </a:r>
          </a:p>
          <a:p>
            <a:r>
              <a:rPr lang="en-US" altLang="ko-KR" dirty="0"/>
              <a:t>AA:AA:AA:BB:BB:BB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85B512-CADE-4ED8-BE78-4136D8E59BEC}"/>
              </a:ext>
            </a:extLst>
          </p:cNvPr>
          <p:cNvSpPr txBox="1"/>
          <p:nvPr/>
        </p:nvSpPr>
        <p:spPr>
          <a:xfrm>
            <a:off x="5825852" y="5623953"/>
            <a:ext cx="2210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AA:AA:AA:CC:CC:CC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9AF83-FE58-4270-8A6C-AA2CA632BAA7}"/>
              </a:ext>
            </a:extLst>
          </p:cNvPr>
          <p:cNvSpPr txBox="1"/>
          <p:nvPr/>
        </p:nvSpPr>
        <p:spPr>
          <a:xfrm>
            <a:off x="9313614" y="4686301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192.168.0.4</a:t>
            </a:r>
          </a:p>
          <a:p>
            <a:r>
              <a:rPr lang="en-US" altLang="ko-KR" dirty="0"/>
              <a:t>AA:AA:AA:DD:DD:DD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B7CA17-9940-477C-B010-2D8B41683D85}"/>
              </a:ext>
            </a:extLst>
          </p:cNvPr>
          <p:cNvSpPr txBox="1"/>
          <p:nvPr/>
        </p:nvSpPr>
        <p:spPr>
          <a:xfrm>
            <a:off x="6397802" y="3268975"/>
            <a:ext cx="17191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id: hello77</a:t>
            </a:r>
          </a:p>
          <a:p>
            <a:r>
              <a:rPr lang="en-US" altLang="ko-KR" dirty="0"/>
              <a:t>pw: passwd123</a:t>
            </a:r>
          </a:p>
          <a:p>
            <a:r>
              <a:rPr lang="en-US" altLang="ko-KR" dirty="0"/>
              <a:t>[HTTP]</a:t>
            </a:r>
            <a:endParaRPr lang="ko-KR" altLang="en-US" dirty="0"/>
          </a:p>
        </p:txBody>
      </p:sp>
      <p:pic>
        <p:nvPicPr>
          <p:cNvPr id="6" name="그림 5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3855B820-E7A8-4370-9F6D-30A159E4DD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884" y="3329173"/>
            <a:ext cx="863729" cy="863729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5588321-E77E-47B4-BC6C-0A29150119E1}"/>
              </a:ext>
            </a:extLst>
          </p:cNvPr>
          <p:cNvCxnSpPr>
            <a:cxnSpLocks/>
          </p:cNvCxnSpPr>
          <p:nvPr/>
        </p:nvCxnSpPr>
        <p:spPr>
          <a:xfrm flipV="1">
            <a:off x="3862613" y="2100584"/>
            <a:ext cx="2547152" cy="1271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87CFF75-AD97-4CD3-BC46-F69D78829108}"/>
              </a:ext>
            </a:extLst>
          </p:cNvPr>
          <p:cNvSpPr txBox="1"/>
          <p:nvPr/>
        </p:nvSpPr>
        <p:spPr>
          <a:xfrm>
            <a:off x="1374912" y="3966705"/>
            <a:ext cx="2066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192.168.0.5</a:t>
            </a:r>
          </a:p>
          <a:p>
            <a:pPr algn="ctr"/>
            <a:r>
              <a:rPr lang="en-US" altLang="ko-KR" dirty="0"/>
              <a:t>AA:AA:AA:EE:EE:EE</a:t>
            </a:r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2A00B06-4EB1-4DEA-91E8-CB98AA29B6AC}"/>
              </a:ext>
            </a:extLst>
          </p:cNvPr>
          <p:cNvSpPr/>
          <p:nvPr/>
        </p:nvSpPr>
        <p:spPr>
          <a:xfrm>
            <a:off x="7030376" y="4166008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앉아있는, 작은, 테이블, 파란색이(가) 표시된 사진&#10;&#10;자동 생성된 설명">
            <a:extLst>
              <a:ext uri="{FF2B5EF4-FFF2-40B4-BE49-F238E27FC236}">
                <a16:creationId xmlns:a16="http://schemas.microsoft.com/office/drawing/2014/main" id="{F704A772-73F4-493C-98C3-3D5577E975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365" y="535475"/>
            <a:ext cx="718715" cy="718715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DD4F021-DCFE-4707-B7AB-E54519BA45EB}"/>
              </a:ext>
            </a:extLst>
          </p:cNvPr>
          <p:cNvCxnSpPr>
            <a:cxnSpLocks/>
          </p:cNvCxnSpPr>
          <p:nvPr/>
        </p:nvCxnSpPr>
        <p:spPr>
          <a:xfrm flipH="1">
            <a:off x="7774083" y="1048664"/>
            <a:ext cx="1854011" cy="935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D5687A5-2747-4253-9B21-C7C13C3B319D}"/>
              </a:ext>
            </a:extLst>
          </p:cNvPr>
          <p:cNvCxnSpPr/>
          <p:nvPr/>
        </p:nvCxnSpPr>
        <p:spPr>
          <a:xfrm flipV="1">
            <a:off x="7431741" y="2399360"/>
            <a:ext cx="0" cy="1859626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540B87B-BA32-47F1-951F-65D8BC0711A9}"/>
              </a:ext>
            </a:extLst>
          </p:cNvPr>
          <p:cNvCxnSpPr/>
          <p:nvPr/>
        </p:nvCxnSpPr>
        <p:spPr>
          <a:xfrm flipV="1">
            <a:off x="7422776" y="1254190"/>
            <a:ext cx="2205318" cy="1162349"/>
          </a:xfrm>
          <a:prstGeom prst="straightConnector1">
            <a:avLst/>
          </a:prstGeom>
          <a:ln w="19050">
            <a:solidFill>
              <a:srgbClr val="00B0F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5A8F4CE-AFE8-409F-B165-75DBA10694D0}"/>
              </a:ext>
            </a:extLst>
          </p:cNvPr>
          <p:cNvSpPr txBox="1"/>
          <p:nvPr/>
        </p:nvSpPr>
        <p:spPr>
          <a:xfrm>
            <a:off x="8551891" y="1703710"/>
            <a:ext cx="1165704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예상 경로</a:t>
            </a:r>
          </a:p>
        </p:txBody>
      </p:sp>
    </p:spTree>
    <p:extLst>
      <p:ext uri="{BB962C8B-B14F-4D97-AF65-F5344CB8AC3E}">
        <p14:creationId xmlns:p14="http://schemas.microsoft.com/office/powerpoint/2010/main" val="33779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-0.00429 -0.37199 L -0.25521 -0.14213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60" y="-18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62E743-3A2E-4C90-B4BF-32B79CB23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Session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ABC519-BE9B-48E8-999D-A469A225B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네이버의 모든 페이지에 접속할 때</a:t>
            </a:r>
            <a:r>
              <a:rPr lang="en-US" altLang="ko-KR" dirty="0"/>
              <a:t>, </a:t>
            </a:r>
            <a:r>
              <a:rPr lang="ko-KR" altLang="en-US" dirty="0"/>
              <a:t>로그인을 하지는 않는다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한 번 </a:t>
            </a:r>
            <a:r>
              <a:rPr lang="en-US" altLang="ko-KR" dirty="0"/>
              <a:t>ID / PW </a:t>
            </a:r>
            <a:r>
              <a:rPr lang="ko-KR" altLang="en-US" dirty="0"/>
              <a:t>통한 로그인 후에는 </a:t>
            </a:r>
            <a:r>
              <a:rPr lang="en-US" altLang="ko-KR" dirty="0"/>
              <a:t>session </a:t>
            </a:r>
            <a:r>
              <a:rPr lang="ko-KR" altLang="en-US" dirty="0"/>
              <a:t>값으로 로그인 유지</a:t>
            </a:r>
            <a:endParaRPr lang="en-US" altLang="ko-KR" dirty="0"/>
          </a:p>
          <a:p>
            <a:r>
              <a:rPr lang="ko-KR" altLang="en-US" dirty="0"/>
              <a:t>만약 </a:t>
            </a:r>
            <a:r>
              <a:rPr lang="en-US" altLang="ko-KR" dirty="0"/>
              <a:t>session </a:t>
            </a:r>
            <a:r>
              <a:rPr lang="ko-KR" altLang="en-US" dirty="0"/>
              <a:t>값이 탈취된다면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ID / PW </a:t>
            </a:r>
            <a:r>
              <a:rPr lang="ko-KR" altLang="en-US" dirty="0"/>
              <a:t>없이도 로그인 가능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4F4D1-FDEA-44C1-8300-72653546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CB88-629F-43BF-B6F8-7F71CF4B7530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6752E6-3157-4AD0-9BD1-45C8FB7C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04EF86-EC9B-4577-A31D-87B69EE84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313612"/>
      </p:ext>
    </p:extLst>
  </p:cSld>
  <p:clrMapOvr>
    <a:masterClrMapping/>
  </p:clrMapOvr>
  <p:transition spd="med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F7AF79B6-9FE3-4B15-A4AE-B476A12A2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436" y="137873"/>
            <a:ext cx="1061754" cy="1061754"/>
          </a:xfrm>
          <a:prstGeom prst="rect">
            <a:avLst/>
          </a:prstGeom>
        </p:spPr>
      </p:pic>
      <p:pic>
        <p:nvPicPr>
          <p:cNvPr id="7" name="그림 6" descr="테이블, 실내, 앉아있는, 작은이(가) 표시된 사진&#10;&#10;자동 생성된 설명">
            <a:extLst>
              <a:ext uri="{FF2B5EF4-FFF2-40B4-BE49-F238E27FC236}">
                <a16:creationId xmlns:a16="http://schemas.microsoft.com/office/drawing/2014/main" id="{20C9CF4E-4BAE-4605-806D-8457E6F11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501" y="148437"/>
            <a:ext cx="1154732" cy="115473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365C4EC-E05A-46D1-9BBA-2C6EDF2759A6}"/>
              </a:ext>
            </a:extLst>
          </p:cNvPr>
          <p:cNvCxnSpPr>
            <a:cxnSpLocks/>
          </p:cNvCxnSpPr>
          <p:nvPr/>
        </p:nvCxnSpPr>
        <p:spPr>
          <a:xfrm>
            <a:off x="3973312" y="1652631"/>
            <a:ext cx="1" cy="4874702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17259C6-738E-4019-9441-A8A8966BE640}"/>
              </a:ext>
            </a:extLst>
          </p:cNvPr>
          <p:cNvCxnSpPr>
            <a:cxnSpLocks/>
          </p:cNvCxnSpPr>
          <p:nvPr/>
        </p:nvCxnSpPr>
        <p:spPr>
          <a:xfrm>
            <a:off x="6673366" y="1652631"/>
            <a:ext cx="0" cy="4874703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B1C2C10-D7E9-4BF1-9D30-8909AF2962B2}"/>
              </a:ext>
            </a:extLst>
          </p:cNvPr>
          <p:cNvSpPr txBox="1"/>
          <p:nvPr/>
        </p:nvSpPr>
        <p:spPr>
          <a:xfrm>
            <a:off x="3602056" y="1199627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client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5BAD58-B0F4-4B54-AC58-10A1A9919065}"/>
              </a:ext>
            </a:extLst>
          </p:cNvPr>
          <p:cNvSpPr txBox="1"/>
          <p:nvPr/>
        </p:nvSpPr>
        <p:spPr>
          <a:xfrm>
            <a:off x="6265786" y="1199627"/>
            <a:ext cx="81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server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7A20257-3ED0-4464-96EC-91F7BAD77294}"/>
              </a:ext>
            </a:extLst>
          </p:cNvPr>
          <p:cNvCxnSpPr>
            <a:cxnSpLocks/>
          </p:cNvCxnSpPr>
          <p:nvPr/>
        </p:nvCxnSpPr>
        <p:spPr>
          <a:xfrm>
            <a:off x="3973311" y="1803633"/>
            <a:ext cx="2700055" cy="64573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A26FFBC-29DE-4FBC-A26D-032FBF80D8CB}"/>
              </a:ext>
            </a:extLst>
          </p:cNvPr>
          <p:cNvSpPr txBox="1"/>
          <p:nvPr/>
        </p:nvSpPr>
        <p:spPr>
          <a:xfrm>
            <a:off x="4498753" y="1826142"/>
            <a:ext cx="16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 Request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B8C4B08-D928-4B79-B407-93CF19D9A623}"/>
              </a:ext>
            </a:extLst>
          </p:cNvPr>
          <p:cNvCxnSpPr>
            <a:cxnSpLocks/>
          </p:cNvCxnSpPr>
          <p:nvPr/>
        </p:nvCxnSpPr>
        <p:spPr>
          <a:xfrm flipH="1">
            <a:off x="3973311" y="2449367"/>
            <a:ext cx="2700055" cy="64641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2E4683C-D4CB-48B9-9130-009B7D0A6F19}"/>
              </a:ext>
            </a:extLst>
          </p:cNvPr>
          <p:cNvSpPr txBox="1"/>
          <p:nvPr/>
        </p:nvSpPr>
        <p:spPr>
          <a:xfrm>
            <a:off x="3694493" y="2649613"/>
            <a:ext cx="3257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 Response + Set-Cookie</a:t>
            </a:r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17500A52-FF52-4B20-84B3-60379CB72303}"/>
              </a:ext>
            </a:extLst>
          </p:cNvPr>
          <p:cNvSpPr/>
          <p:nvPr/>
        </p:nvSpPr>
        <p:spPr>
          <a:xfrm>
            <a:off x="6748878" y="2163267"/>
            <a:ext cx="1154709" cy="5030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Session: xyz789</a:t>
            </a:r>
            <a:endParaRPr lang="ko-KR" altLang="en-US" sz="12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0455645-F5B9-493A-89A7-7F90821FDCBA}"/>
              </a:ext>
            </a:extLst>
          </p:cNvPr>
          <p:cNvSpPr/>
          <p:nvPr/>
        </p:nvSpPr>
        <p:spPr>
          <a:xfrm>
            <a:off x="2193718" y="2301022"/>
            <a:ext cx="1463020" cy="1307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&lt;Cookie&gt;</a:t>
            </a:r>
          </a:p>
          <a:p>
            <a:pPr algn="ctr"/>
            <a:r>
              <a:rPr lang="en-US" altLang="ko-KR" sz="1400" dirty="0"/>
              <a:t>session: xyz789</a:t>
            </a:r>
          </a:p>
          <a:p>
            <a:pPr algn="ctr"/>
            <a:r>
              <a:rPr lang="en-US" altLang="ko-KR" sz="1400" dirty="0"/>
              <a:t>language: ko</a:t>
            </a:r>
          </a:p>
          <a:p>
            <a:pPr algn="ctr"/>
            <a:r>
              <a:rPr lang="en-US" altLang="ko-KR" sz="1400" dirty="0"/>
              <a:t>…</a:t>
            </a:r>
          </a:p>
          <a:p>
            <a:pPr algn="ctr"/>
            <a:endParaRPr lang="en-US" altLang="ko-KR" sz="1400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BE1CA2C-1904-469A-A35E-F156A8DE8B1B}"/>
              </a:ext>
            </a:extLst>
          </p:cNvPr>
          <p:cNvCxnSpPr>
            <a:cxnSpLocks/>
          </p:cNvCxnSpPr>
          <p:nvPr/>
        </p:nvCxnSpPr>
        <p:spPr>
          <a:xfrm>
            <a:off x="3973311" y="3095780"/>
            <a:ext cx="2700055" cy="78832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E416710-0474-4D01-9C59-980B9AEC34BA}"/>
              </a:ext>
            </a:extLst>
          </p:cNvPr>
          <p:cNvSpPr txBox="1"/>
          <p:nvPr/>
        </p:nvSpPr>
        <p:spPr>
          <a:xfrm>
            <a:off x="3221372" y="3305275"/>
            <a:ext cx="4458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id: hello,</a:t>
            </a:r>
            <a:r>
              <a:rPr lang="ko-KR" altLang="en-US" dirty="0"/>
              <a:t> </a:t>
            </a:r>
            <a:r>
              <a:rPr lang="en-US" altLang="ko-KR" dirty="0"/>
              <a:t>pw: passwd123, session: xyz789</a:t>
            </a:r>
            <a:endParaRPr lang="ko-KR" altLang="en-US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9B2F4B91-4E9C-4C55-BDF4-464C5BBAA13B}"/>
              </a:ext>
            </a:extLst>
          </p:cNvPr>
          <p:cNvCxnSpPr/>
          <p:nvPr/>
        </p:nvCxnSpPr>
        <p:spPr>
          <a:xfrm flipH="1">
            <a:off x="3973311" y="3884103"/>
            <a:ext cx="2700055" cy="56206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35C4EF4-7738-4F84-92BA-C2E9AB77922D}"/>
              </a:ext>
            </a:extLst>
          </p:cNvPr>
          <p:cNvSpPr txBox="1"/>
          <p:nvPr/>
        </p:nvSpPr>
        <p:spPr>
          <a:xfrm>
            <a:off x="4463822" y="3991768"/>
            <a:ext cx="16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Login Success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E8BD2852-3B5A-48E4-8B43-FB845DC2336B}"/>
              </a:ext>
            </a:extLst>
          </p:cNvPr>
          <p:cNvCxnSpPr>
            <a:cxnSpLocks/>
          </p:cNvCxnSpPr>
          <p:nvPr/>
        </p:nvCxnSpPr>
        <p:spPr>
          <a:xfrm>
            <a:off x="3973311" y="4446165"/>
            <a:ext cx="2700055" cy="66273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843A16A-3B23-4F7F-9CE7-BEB5CF4CCB0C}"/>
              </a:ext>
            </a:extLst>
          </p:cNvPr>
          <p:cNvSpPr txBox="1"/>
          <p:nvPr/>
        </p:nvSpPr>
        <p:spPr>
          <a:xfrm>
            <a:off x="3727953" y="4566779"/>
            <a:ext cx="3445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mail.naver.com, session: xyz789</a:t>
            </a:r>
            <a:endParaRPr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B42C9B3-DF1F-43C3-9A4D-ED0303F9AF67}"/>
              </a:ext>
            </a:extLst>
          </p:cNvPr>
          <p:cNvCxnSpPr/>
          <p:nvPr/>
        </p:nvCxnSpPr>
        <p:spPr>
          <a:xfrm flipH="1">
            <a:off x="3973311" y="5108895"/>
            <a:ext cx="2700055" cy="56206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65562F5-B365-4635-BE83-9B886751BE23}"/>
              </a:ext>
            </a:extLst>
          </p:cNvPr>
          <p:cNvSpPr txBox="1"/>
          <p:nvPr/>
        </p:nvSpPr>
        <p:spPr>
          <a:xfrm>
            <a:off x="4373797" y="5277863"/>
            <a:ext cx="1722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mail.naver.com</a:t>
            </a:r>
            <a:endParaRPr lang="ko-KR" altLang="en-US" dirty="0"/>
          </a:p>
        </p:txBody>
      </p:sp>
      <p:pic>
        <p:nvPicPr>
          <p:cNvPr id="3" name="그림 2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A52931E4-35A1-4C10-B910-9D7A7F748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889" y="5791571"/>
            <a:ext cx="956213" cy="956213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24BA51-81B7-48CE-8660-F502F10D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E8B6-37ED-4637-B048-E502FF4EC029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C4BCDF-E43F-4293-923B-0002B001F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9FB0B8-EF8F-42E3-85C3-5C7E3A06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659046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5" grpId="0" animBg="1"/>
      <p:bldP spid="27" grpId="0" animBg="1"/>
      <p:bldP spid="33" grpId="0"/>
      <p:bldP spid="37" grpId="0"/>
      <p:bldP spid="40" grpId="0"/>
      <p:bldP spid="4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테이블, 실내, 앉아있는, 작은이(가) 표시된 사진&#10;&#10;자동 생성된 설명">
            <a:extLst>
              <a:ext uri="{FF2B5EF4-FFF2-40B4-BE49-F238E27FC236}">
                <a16:creationId xmlns:a16="http://schemas.microsoft.com/office/drawing/2014/main" id="{20C9CF4E-4BAE-4605-806D-8457E6F11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501" y="148437"/>
            <a:ext cx="1154732" cy="115473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365C4EC-E05A-46D1-9BBA-2C6EDF2759A6}"/>
              </a:ext>
            </a:extLst>
          </p:cNvPr>
          <p:cNvCxnSpPr>
            <a:cxnSpLocks/>
          </p:cNvCxnSpPr>
          <p:nvPr/>
        </p:nvCxnSpPr>
        <p:spPr>
          <a:xfrm>
            <a:off x="3973312" y="1652631"/>
            <a:ext cx="1" cy="4874702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17259C6-738E-4019-9441-A8A8966BE640}"/>
              </a:ext>
            </a:extLst>
          </p:cNvPr>
          <p:cNvCxnSpPr>
            <a:cxnSpLocks/>
          </p:cNvCxnSpPr>
          <p:nvPr/>
        </p:nvCxnSpPr>
        <p:spPr>
          <a:xfrm>
            <a:off x="6673366" y="1652631"/>
            <a:ext cx="0" cy="4874703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B1C2C10-D7E9-4BF1-9D30-8909AF2962B2}"/>
              </a:ext>
            </a:extLst>
          </p:cNvPr>
          <p:cNvSpPr txBox="1"/>
          <p:nvPr/>
        </p:nvSpPr>
        <p:spPr>
          <a:xfrm>
            <a:off x="3602056" y="1199627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client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5BAD58-B0F4-4B54-AC58-10A1A9919065}"/>
              </a:ext>
            </a:extLst>
          </p:cNvPr>
          <p:cNvSpPr txBox="1"/>
          <p:nvPr/>
        </p:nvSpPr>
        <p:spPr>
          <a:xfrm>
            <a:off x="6265786" y="1199627"/>
            <a:ext cx="81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server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E8BD2852-3B5A-48E4-8B43-FB845DC2336B}"/>
              </a:ext>
            </a:extLst>
          </p:cNvPr>
          <p:cNvCxnSpPr>
            <a:cxnSpLocks/>
          </p:cNvCxnSpPr>
          <p:nvPr/>
        </p:nvCxnSpPr>
        <p:spPr>
          <a:xfrm>
            <a:off x="3973311" y="2038522"/>
            <a:ext cx="2700055" cy="805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843A16A-3B23-4F7F-9CE7-BEB5CF4CCB0C}"/>
              </a:ext>
            </a:extLst>
          </p:cNvPr>
          <p:cNvSpPr txBox="1"/>
          <p:nvPr/>
        </p:nvSpPr>
        <p:spPr>
          <a:xfrm>
            <a:off x="3723552" y="2169693"/>
            <a:ext cx="3357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npay.naver.com, session: xyz789</a:t>
            </a:r>
            <a:endParaRPr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B42C9B3-DF1F-43C3-9A4D-ED0303F9AF67}"/>
              </a:ext>
            </a:extLst>
          </p:cNvPr>
          <p:cNvCxnSpPr>
            <a:cxnSpLocks/>
          </p:cNvCxnSpPr>
          <p:nvPr/>
        </p:nvCxnSpPr>
        <p:spPr>
          <a:xfrm flipH="1">
            <a:off x="3973311" y="2843868"/>
            <a:ext cx="2700055" cy="662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65562F5-B365-4635-BE83-9B886751BE23}"/>
              </a:ext>
            </a:extLst>
          </p:cNvPr>
          <p:cNvSpPr txBox="1"/>
          <p:nvPr/>
        </p:nvSpPr>
        <p:spPr>
          <a:xfrm>
            <a:off x="4429789" y="3004665"/>
            <a:ext cx="1951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npay.naver.com</a:t>
            </a:r>
            <a:endParaRPr lang="ko-KR" altLang="en-US" dirty="0"/>
          </a:p>
        </p:txBody>
      </p:sp>
      <p:pic>
        <p:nvPicPr>
          <p:cNvPr id="3" name="그림 2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A52931E4-35A1-4C10-B910-9D7A7F748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204" y="239387"/>
            <a:ext cx="956213" cy="956213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76C0A6-F4D4-4AAF-A032-74948BD8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A283C-DA4A-413A-BE13-6F1ABC3FCB3E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482C86F-7F40-42F6-8000-F37952D7B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713F55-95E9-4046-85D5-CBC0199C2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032C578-45D6-437A-8284-325AFFB82736}"/>
              </a:ext>
            </a:extLst>
          </p:cNvPr>
          <p:cNvSpPr/>
          <p:nvPr/>
        </p:nvSpPr>
        <p:spPr>
          <a:xfrm>
            <a:off x="1660758" y="3192308"/>
            <a:ext cx="2084315" cy="136862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i="1" dirty="0"/>
              <a:t>npay.naver.com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로그인된 페이지</a:t>
            </a:r>
            <a:endParaRPr lang="en-US" altLang="ko-KR" dirty="0"/>
          </a:p>
          <a:p>
            <a:pPr algn="ctr"/>
            <a:r>
              <a:rPr lang="ko-KR" altLang="en-US" dirty="0"/>
              <a:t>확인 가능</a:t>
            </a:r>
            <a:endParaRPr lang="en-US" altLang="ko-KR" dirty="0"/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016581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5" grpId="0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62E743-3A2E-4C90-B4BF-32B79CB23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공격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ABC519-BE9B-48E8-999D-A469A225B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공격자</a:t>
            </a:r>
            <a:r>
              <a:rPr lang="en-US" altLang="ko-KR" dirty="0"/>
              <a:t>: kali Linux, awus036ach(alfa)</a:t>
            </a:r>
          </a:p>
          <a:p>
            <a:r>
              <a:rPr lang="ko-KR" altLang="en-US" dirty="0"/>
              <a:t>타겟</a:t>
            </a:r>
            <a:r>
              <a:rPr lang="en-US" altLang="ko-KR" dirty="0"/>
              <a:t>: SAMSUNG Note FE</a:t>
            </a:r>
          </a:p>
          <a:p>
            <a:r>
              <a:rPr lang="ko-KR" altLang="en-US" dirty="0"/>
              <a:t>네트워크</a:t>
            </a:r>
            <a:r>
              <a:rPr lang="en-US" altLang="ko-KR" dirty="0"/>
              <a:t>: </a:t>
            </a:r>
            <a:r>
              <a:rPr lang="en-US" altLang="ko-KR" dirty="0" err="1"/>
              <a:t>iptime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4F4D1-FDEA-44C1-8300-72653546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CB88-629F-43BF-B6F8-7F71CF4B7530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6752E6-3157-4AD0-9BD1-45C8FB7C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04EF86-EC9B-4577-A31D-87B69EE84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B442044-23D5-4C95-9553-726A9FA759FD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/>
              <a:t>실제 공격 과정</a:t>
            </a:r>
          </a:p>
        </p:txBody>
      </p:sp>
    </p:spTree>
    <p:extLst>
      <p:ext uri="{BB962C8B-B14F-4D97-AF65-F5344CB8AC3E}">
        <p14:creationId xmlns:p14="http://schemas.microsoft.com/office/powerpoint/2010/main" val="3384240672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1D2CA-821F-4708-85A2-FD38D8B92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IP / MAC </a:t>
            </a:r>
            <a:r>
              <a:rPr lang="ko-KR" altLang="en-US" dirty="0"/>
              <a:t>확인</a:t>
            </a:r>
          </a:p>
        </p:txBody>
      </p:sp>
      <p:pic>
        <p:nvPicPr>
          <p:cNvPr id="5" name="내용 개체 틀 4" descr="스크린샷, 모니터, 화면, 검은색이(가) 표시된 사진&#10;&#10;자동 생성된 설명">
            <a:extLst>
              <a:ext uri="{FF2B5EF4-FFF2-40B4-BE49-F238E27FC236}">
                <a16:creationId xmlns:a16="http://schemas.microsoft.com/office/drawing/2014/main" id="{97BD3BC7-9FB7-42D0-8F97-B4C0B7449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" t="1083" r="1735" b="2199"/>
          <a:stretch/>
        </p:blipFill>
        <p:spPr>
          <a:xfrm>
            <a:off x="850666" y="1547452"/>
            <a:ext cx="5245334" cy="3371633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55540F-A0E4-4166-8B1D-9EF7070D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398E-A246-43F7-A9CF-D8E573D4F361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891524-65E3-4347-B334-9A0C6946C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C9A118-E82E-4A89-8BC2-5A8D862AE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7" name="그림 6" descr="텍스트, 검은색이(가) 표시된 사진&#10;&#10;자동 생성된 설명">
            <a:extLst>
              <a:ext uri="{FF2B5EF4-FFF2-40B4-BE49-F238E27FC236}">
                <a16:creationId xmlns:a16="http://schemas.microsoft.com/office/drawing/2014/main" id="{76D7CA7E-AC6D-40B2-87CE-3F54196C7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021" y="1667435"/>
            <a:ext cx="5787806" cy="32556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5F020-1EA6-4330-A496-768BE69D0695}"/>
              </a:ext>
            </a:extLst>
          </p:cNvPr>
          <p:cNvSpPr txBox="1"/>
          <p:nvPr/>
        </p:nvSpPr>
        <p:spPr>
          <a:xfrm>
            <a:off x="1792776" y="5033070"/>
            <a:ext cx="3154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kali Linux</a:t>
            </a:r>
          </a:p>
          <a:p>
            <a:r>
              <a:rPr lang="en-US" altLang="ko-KR" dirty="0"/>
              <a:t>IP: 192.168.0.11</a:t>
            </a:r>
          </a:p>
          <a:p>
            <a:r>
              <a:rPr lang="en-US" altLang="ko-KR" dirty="0"/>
              <a:t>MAC: 00:c0:ca:a8:50:1a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6C51D-AC80-479E-B4FE-CA808C073AF3}"/>
              </a:ext>
            </a:extLst>
          </p:cNvPr>
          <p:cNvSpPr txBox="1"/>
          <p:nvPr/>
        </p:nvSpPr>
        <p:spPr>
          <a:xfrm>
            <a:off x="7840581" y="5033070"/>
            <a:ext cx="2952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SAMSUNG Note FE</a:t>
            </a:r>
          </a:p>
          <a:p>
            <a:r>
              <a:rPr lang="en-US" altLang="ko-KR" dirty="0"/>
              <a:t>IP: 192.168.0.3</a:t>
            </a:r>
          </a:p>
          <a:p>
            <a:r>
              <a:rPr lang="en-US" altLang="ko-KR" dirty="0"/>
              <a:t>MAC: 94:8b:c1:6c:05:30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7559705"/>
      </p:ext>
    </p:extLst>
  </p:cSld>
  <p:clrMapOvr>
    <a:masterClrMapping/>
  </p:clrMapOvr>
  <p:transition spd="med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1D2CA-821F-4708-85A2-FD38D8B92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IP / MAC </a:t>
            </a:r>
            <a:r>
              <a:rPr lang="ko-KR" altLang="en-US" dirty="0"/>
              <a:t>확인</a:t>
            </a:r>
          </a:p>
        </p:txBody>
      </p:sp>
      <p:pic>
        <p:nvPicPr>
          <p:cNvPr id="10" name="내용 개체 틀 9" descr="모니터, 전자기기, 컴퓨터, 화면이(가) 표시된 사진&#10;&#10;자동 생성된 설명">
            <a:extLst>
              <a:ext uri="{FF2B5EF4-FFF2-40B4-BE49-F238E27FC236}">
                <a16:creationId xmlns:a16="http://schemas.microsoft.com/office/drawing/2014/main" id="{7FF323DE-FDF5-45AE-B889-2C2110BB38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7662" r="65443" b="48121"/>
          <a:stretch/>
        </p:blipFill>
        <p:spPr>
          <a:xfrm>
            <a:off x="935524" y="1630303"/>
            <a:ext cx="4844491" cy="3777704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076804-258C-47A1-8618-8CE54A002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F4AF3-00E5-4F26-BBA6-D988470D9CC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139C9E-4F75-4E34-B264-3EC654E82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B6F4C4-CF6D-4E53-A1A0-BE4B4F47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331BF5-7343-4EB0-B688-A65DD3A50053}"/>
              </a:ext>
            </a:extLst>
          </p:cNvPr>
          <p:cNvSpPr txBox="1"/>
          <p:nvPr/>
        </p:nvSpPr>
        <p:spPr>
          <a:xfrm>
            <a:off x="6557168" y="2722815"/>
            <a:ext cx="4415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타켓의</a:t>
            </a:r>
            <a:r>
              <a:rPr lang="ko-KR" altLang="en-US" dirty="0"/>
              <a:t> </a:t>
            </a:r>
            <a:r>
              <a:rPr lang="en-US" altLang="ko-KR" dirty="0" err="1"/>
              <a:t>ip</a:t>
            </a:r>
            <a:r>
              <a:rPr lang="ko-KR" altLang="en-US" dirty="0"/>
              <a:t>와 </a:t>
            </a:r>
            <a:r>
              <a:rPr lang="en-US" altLang="ko-KR" dirty="0"/>
              <a:t>MAC</a:t>
            </a:r>
            <a:r>
              <a:rPr lang="ko-KR" altLang="en-US" dirty="0"/>
              <a:t>은 </a:t>
            </a:r>
            <a:r>
              <a:rPr lang="en-US" altLang="ko-KR" dirty="0" err="1"/>
              <a:t>nmap</a:t>
            </a:r>
            <a:r>
              <a:rPr lang="ko-KR" altLang="en-US" dirty="0"/>
              <a:t>을 통해서 알아냄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F1C02-848D-4F2E-95F2-34CE8FFF7042}"/>
              </a:ext>
            </a:extLst>
          </p:cNvPr>
          <p:cNvSpPr/>
          <p:nvPr/>
        </p:nvSpPr>
        <p:spPr>
          <a:xfrm>
            <a:off x="899663" y="3083181"/>
            <a:ext cx="3761983" cy="4578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8800F1-FF19-4884-9CCE-F364DD3BD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6146F8-4776-4FEC-91C0-137F7692E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추진 배경</a:t>
            </a:r>
            <a:endParaRPr lang="en-US" altLang="ko-KR" dirty="0"/>
          </a:p>
          <a:p>
            <a:r>
              <a:rPr lang="ko-KR" altLang="en-US" dirty="0"/>
              <a:t>기술적 배경 지식</a:t>
            </a:r>
            <a:endParaRPr lang="en-US" altLang="ko-KR" dirty="0"/>
          </a:p>
          <a:p>
            <a:r>
              <a:rPr lang="ko-KR" altLang="en-US" dirty="0"/>
              <a:t>실제 공격 과정</a:t>
            </a:r>
            <a:endParaRPr lang="en-US" altLang="ko-KR" dirty="0"/>
          </a:p>
          <a:p>
            <a:r>
              <a:rPr lang="ko-KR" altLang="en-US" dirty="0"/>
              <a:t>공격 시연 영상</a:t>
            </a:r>
            <a:endParaRPr lang="en-US" altLang="ko-KR" dirty="0"/>
          </a:p>
          <a:p>
            <a:r>
              <a:rPr lang="ko-KR" altLang="en-US" dirty="0"/>
              <a:t>방어 기법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E90A52-4184-4CBB-B197-333568A16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214CB-2A0F-4D52-BD4A-605F02BC24BF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21475-9694-4001-9320-5577F2869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C0C8B7-0A2A-4373-9542-F6C03781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171757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8E63F-D70C-4846-A1C1-D689E1D3A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pic>
        <p:nvPicPr>
          <p:cNvPr id="5" name="내용 개체 틀 4" descr="스크린샷, 앉아있는, 컴퓨터이(가) 표시된 사진&#10;&#10;자동 생성된 설명">
            <a:extLst>
              <a:ext uri="{FF2B5EF4-FFF2-40B4-BE49-F238E27FC236}">
                <a16:creationId xmlns:a16="http://schemas.microsoft.com/office/drawing/2014/main" id="{CCBA4517-5B92-43D7-867B-6A15BF5C2D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"/>
          <a:stretch/>
        </p:blipFill>
        <p:spPr>
          <a:xfrm>
            <a:off x="1210235" y="1590116"/>
            <a:ext cx="7093634" cy="4568638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B57E0B-763C-4549-9F06-CA97E733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6920-4A1F-4BB9-8225-1EC1AA8708F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FA1018-6C31-4803-8838-FFE5AF51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8F134-A8AF-402D-BE2D-8CBDB44E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7932D4-966D-4B63-8D1A-7AF439989DB6}"/>
              </a:ext>
            </a:extLst>
          </p:cNvPr>
          <p:cNvSpPr/>
          <p:nvPr/>
        </p:nvSpPr>
        <p:spPr>
          <a:xfrm>
            <a:off x="6010836" y="1952627"/>
            <a:ext cx="1035424" cy="234764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E816BD-06C6-4E30-98BD-2954E291768C}"/>
              </a:ext>
            </a:extLst>
          </p:cNvPr>
          <p:cNvSpPr/>
          <p:nvPr/>
        </p:nvSpPr>
        <p:spPr>
          <a:xfrm>
            <a:off x="7046260" y="1961591"/>
            <a:ext cx="1035424" cy="23476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21FD9CE-CDB3-4507-AFA9-001D35379DD3}"/>
              </a:ext>
            </a:extLst>
          </p:cNvPr>
          <p:cNvSpPr/>
          <p:nvPr/>
        </p:nvSpPr>
        <p:spPr>
          <a:xfrm>
            <a:off x="5186081" y="738400"/>
            <a:ext cx="1649507" cy="53494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err="1"/>
              <a:t>타켓의</a:t>
            </a:r>
            <a:r>
              <a:rPr lang="ko-KR" altLang="en-US" dirty="0"/>
              <a:t> </a:t>
            </a:r>
            <a:r>
              <a:rPr lang="en-US" altLang="ko-KR" dirty="0" err="1"/>
              <a:t>ip</a:t>
            </a:r>
            <a:r>
              <a:rPr lang="ko-KR" altLang="en-US" dirty="0"/>
              <a:t>주소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0BAD00-4520-4D1B-A496-1F94E5661069}"/>
              </a:ext>
            </a:extLst>
          </p:cNvPr>
          <p:cNvSpPr/>
          <p:nvPr/>
        </p:nvSpPr>
        <p:spPr>
          <a:xfrm>
            <a:off x="7363522" y="783223"/>
            <a:ext cx="1947849" cy="53494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공유기의 </a:t>
            </a:r>
            <a:r>
              <a:rPr lang="en-US" altLang="ko-KR" dirty="0" err="1"/>
              <a:t>ip</a:t>
            </a:r>
            <a:r>
              <a:rPr lang="ko-KR" altLang="en-US" dirty="0"/>
              <a:t>주소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AA1CA82-CB7C-4A6E-BE1E-D5646C9CBD9C}"/>
              </a:ext>
            </a:extLst>
          </p:cNvPr>
          <p:cNvCxnSpPr>
            <a:stCxn id="8" idx="0"/>
            <a:endCxn id="18" idx="2"/>
          </p:cNvCxnSpPr>
          <p:nvPr/>
        </p:nvCxnSpPr>
        <p:spPr>
          <a:xfrm flipH="1" flipV="1">
            <a:off x="6010835" y="1273341"/>
            <a:ext cx="517713" cy="679286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99642A2-BBFB-4ACD-9604-E7B98F7651AA}"/>
              </a:ext>
            </a:extLst>
          </p:cNvPr>
          <p:cNvCxnSpPr>
            <a:stCxn id="16" idx="0"/>
            <a:endCxn id="19" idx="2"/>
          </p:cNvCxnSpPr>
          <p:nvPr/>
        </p:nvCxnSpPr>
        <p:spPr>
          <a:xfrm flipV="1">
            <a:off x="7563972" y="1318164"/>
            <a:ext cx="773475" cy="643427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81AD83C-6FE3-4F37-9838-E22FD060695F}"/>
              </a:ext>
            </a:extLst>
          </p:cNvPr>
          <p:cNvSpPr/>
          <p:nvPr/>
        </p:nvSpPr>
        <p:spPr>
          <a:xfrm>
            <a:off x="1210235" y="2488475"/>
            <a:ext cx="6944688" cy="3774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950B889-AE48-44BB-8C8E-10172D4AD63A}"/>
              </a:ext>
            </a:extLst>
          </p:cNvPr>
          <p:cNvSpPr/>
          <p:nvPr/>
        </p:nvSpPr>
        <p:spPr>
          <a:xfrm>
            <a:off x="8589999" y="2865907"/>
            <a:ext cx="3361766" cy="14859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공유기</a:t>
            </a:r>
            <a:r>
              <a:rPr lang="en-US" altLang="ko-KR" dirty="0"/>
              <a:t>(192.168.0.1)</a:t>
            </a:r>
            <a:r>
              <a:rPr lang="ko-KR" altLang="en-US" dirty="0"/>
              <a:t>의 </a:t>
            </a:r>
            <a:r>
              <a:rPr lang="en-US" altLang="ko-KR" dirty="0"/>
              <a:t>MAC </a:t>
            </a:r>
            <a:r>
              <a:rPr lang="ko-KR" altLang="en-US" dirty="0"/>
              <a:t>주소는 </a:t>
            </a:r>
            <a:r>
              <a:rPr lang="en-US" altLang="ko-KR" dirty="0"/>
              <a:t>00:c0:ca:a8:50:1a(</a:t>
            </a:r>
            <a:r>
              <a:rPr lang="ko-KR" altLang="en-US" dirty="0"/>
              <a:t>공격자</a:t>
            </a:r>
            <a:r>
              <a:rPr lang="en-US" altLang="ko-KR" dirty="0"/>
              <a:t>) </a:t>
            </a:r>
            <a:r>
              <a:rPr lang="ko-KR" altLang="en-US" dirty="0"/>
              <a:t>이다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75176FE-AC4F-4F62-9ABB-5C6064705A72}"/>
              </a:ext>
            </a:extLst>
          </p:cNvPr>
          <p:cNvCxnSpPr>
            <a:cxnSpLocks/>
          </p:cNvCxnSpPr>
          <p:nvPr/>
        </p:nvCxnSpPr>
        <p:spPr>
          <a:xfrm>
            <a:off x="8176513" y="2846008"/>
            <a:ext cx="483393" cy="57373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205706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  <p:bldP spid="18" grpId="0" animBg="1"/>
      <p:bldP spid="19" grpId="0" animBg="1"/>
      <p:bldP spid="24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8E63F-D70C-4846-A1C1-D689E1D3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B57E0B-763C-4549-9F06-CA97E733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6920-4A1F-4BB9-8225-1EC1AA8708F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FA1018-6C31-4803-8838-FFE5AF51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</p:spPr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8F134-A8AF-402D-BE2D-8CBDB44E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72D83BB7-9FD5-4DF7-B0AE-42DA3776B7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3" t="14906" r="7038" b="10307"/>
          <a:stretch/>
        </p:blipFill>
        <p:spPr>
          <a:xfrm>
            <a:off x="968191" y="378795"/>
            <a:ext cx="10751438" cy="4110243"/>
          </a:xfrm>
          <a:prstGeom prst="rect">
            <a:avLst/>
          </a:prstGeom>
        </p:spPr>
      </p:pic>
      <p:sp>
        <p:nvSpPr>
          <p:cNvPr id="12" name="말풍선: 모서리가 둥근 사각형 11">
            <a:extLst>
              <a:ext uri="{FF2B5EF4-FFF2-40B4-BE49-F238E27FC236}">
                <a16:creationId xmlns:a16="http://schemas.microsoft.com/office/drawing/2014/main" id="{D9B4451D-3D69-49CD-87C5-556169BFBFCA}"/>
              </a:ext>
            </a:extLst>
          </p:cNvPr>
          <p:cNvSpPr/>
          <p:nvPr/>
        </p:nvSpPr>
        <p:spPr>
          <a:xfrm>
            <a:off x="1240756" y="4838989"/>
            <a:ext cx="1652808" cy="851664"/>
          </a:xfrm>
          <a:prstGeom prst="wedgeRoundRectCallout">
            <a:avLst>
              <a:gd name="adj1" fmla="val -35539"/>
              <a:gd name="adj2" fmla="val -852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Alfa</a:t>
            </a:r>
            <a:r>
              <a:rPr lang="ko-KR" altLang="en-US" dirty="0"/>
              <a:t>가</a:t>
            </a:r>
            <a:endParaRPr lang="en-US" altLang="ko-KR" dirty="0"/>
          </a:p>
          <a:p>
            <a:pPr algn="ctr"/>
            <a:r>
              <a:rPr lang="en-US" altLang="ko-KR" dirty="0"/>
              <a:t>(kali</a:t>
            </a:r>
            <a:r>
              <a:rPr lang="ko-KR" altLang="en-US" dirty="0"/>
              <a:t>의 </a:t>
            </a:r>
            <a:r>
              <a:rPr lang="en-US" altLang="ko-KR" dirty="0" err="1"/>
              <a:t>wlan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6D65C7CD-7A7B-4ADF-8D47-B670AE2C77E1}"/>
              </a:ext>
            </a:extLst>
          </p:cNvPr>
          <p:cNvSpPr/>
          <p:nvPr/>
        </p:nvSpPr>
        <p:spPr>
          <a:xfrm>
            <a:off x="3983634" y="4860462"/>
            <a:ext cx="1652808" cy="808718"/>
          </a:xfrm>
          <a:prstGeom prst="wedgeRoundRectCallout">
            <a:avLst>
              <a:gd name="adj1" fmla="val -35539"/>
              <a:gd name="adj2" fmla="val -852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samsung</a:t>
            </a:r>
            <a:r>
              <a:rPr lang="ko-KR" altLang="en-US" dirty="0"/>
              <a:t>에게</a:t>
            </a:r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83597B49-3C06-4B7D-9D1C-19319C42CC9E}"/>
              </a:ext>
            </a:extLst>
          </p:cNvPr>
          <p:cNvSpPr/>
          <p:nvPr/>
        </p:nvSpPr>
        <p:spPr>
          <a:xfrm>
            <a:off x="8208367" y="5055463"/>
            <a:ext cx="3418855" cy="1184488"/>
          </a:xfrm>
          <a:prstGeom prst="wedgeRoundRectCallout">
            <a:avLst>
              <a:gd name="adj1" fmla="val -34752"/>
              <a:gd name="adj2" fmla="val -8831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게이트웨이</a:t>
            </a:r>
            <a:r>
              <a:rPr lang="en-US" altLang="ko-KR" dirty="0"/>
              <a:t>(192.168.0.1)</a:t>
            </a:r>
            <a:r>
              <a:rPr lang="ko-KR" altLang="en-US" dirty="0"/>
              <a:t>는 </a:t>
            </a:r>
            <a:r>
              <a:rPr lang="en-US" altLang="ko-KR" dirty="0"/>
              <a:t>00:c0:ca:a8:50:1a(kali)</a:t>
            </a:r>
            <a:r>
              <a:rPr lang="ko-KR" altLang="en-US" dirty="0"/>
              <a:t>이다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5FAFB6-5B70-4475-9265-3BBC844275E0}"/>
              </a:ext>
            </a:extLst>
          </p:cNvPr>
          <p:cNvSpPr/>
          <p:nvPr/>
        </p:nvSpPr>
        <p:spPr>
          <a:xfrm>
            <a:off x="1049040" y="3924589"/>
            <a:ext cx="1458186" cy="3131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37AC13-AF22-4BA1-AFDC-41538127D657}"/>
              </a:ext>
            </a:extLst>
          </p:cNvPr>
          <p:cNvSpPr/>
          <p:nvPr/>
        </p:nvSpPr>
        <p:spPr>
          <a:xfrm>
            <a:off x="3556265" y="3924589"/>
            <a:ext cx="1880973" cy="3131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787632C-39E7-40C6-94C2-E88773B2B7A8}"/>
              </a:ext>
            </a:extLst>
          </p:cNvPr>
          <p:cNvSpPr/>
          <p:nvPr/>
        </p:nvSpPr>
        <p:spPr>
          <a:xfrm>
            <a:off x="7846142" y="3924589"/>
            <a:ext cx="3781080" cy="3131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96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8E63F-D70C-4846-A1C1-D689E1D3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B57E0B-763C-4549-9F06-CA97E733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6920-4A1F-4BB9-8225-1EC1AA8708F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FA1018-6C31-4803-8838-FFE5AF51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</p:spPr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8F134-A8AF-402D-BE2D-8CBDB44E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22</a:t>
            </a:fld>
            <a:endParaRPr lang="ko-KR" altLang="en-US"/>
          </a:p>
        </p:txBody>
      </p:sp>
      <p:pic>
        <p:nvPicPr>
          <p:cNvPr id="11" name="그림 10" descr="텍스트, 스크린샷, 검은색, 쥐고있는이(가) 표시된 사진&#10;&#10;자동 생성된 설명">
            <a:extLst>
              <a:ext uri="{FF2B5EF4-FFF2-40B4-BE49-F238E27FC236}">
                <a16:creationId xmlns:a16="http://schemas.microsoft.com/office/drawing/2014/main" id="{6D136796-78D8-4072-8829-D5C70D009B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6" r="18254"/>
          <a:stretch/>
        </p:blipFill>
        <p:spPr>
          <a:xfrm>
            <a:off x="1908104" y="1989960"/>
            <a:ext cx="8578008" cy="26995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DB315D-3C2A-4370-AB6D-14D9AAB10943}"/>
              </a:ext>
            </a:extLst>
          </p:cNvPr>
          <p:cNvSpPr txBox="1"/>
          <p:nvPr/>
        </p:nvSpPr>
        <p:spPr>
          <a:xfrm>
            <a:off x="981979" y="205447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공격전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118FA1-AC1B-4C34-9304-E7674653FE58}"/>
              </a:ext>
            </a:extLst>
          </p:cNvPr>
          <p:cNvSpPr txBox="1"/>
          <p:nvPr/>
        </p:nvSpPr>
        <p:spPr>
          <a:xfrm>
            <a:off x="990943" y="297037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공격후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CAF024-FEF3-43BD-B0CF-D557A479EED3}"/>
              </a:ext>
            </a:extLst>
          </p:cNvPr>
          <p:cNvSpPr/>
          <p:nvPr/>
        </p:nvSpPr>
        <p:spPr>
          <a:xfrm>
            <a:off x="5282708" y="3266515"/>
            <a:ext cx="1960774" cy="5255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798B9D-5207-49A4-8E54-FEC4BF62AA3B}"/>
              </a:ext>
            </a:extLst>
          </p:cNvPr>
          <p:cNvSpPr/>
          <p:nvPr/>
        </p:nvSpPr>
        <p:spPr>
          <a:xfrm>
            <a:off x="6283744" y="5025439"/>
            <a:ext cx="3062971" cy="10611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공유기</a:t>
            </a:r>
            <a:r>
              <a:rPr lang="en-US" altLang="ko-KR" dirty="0"/>
              <a:t>(192.168.0.1)</a:t>
            </a:r>
            <a:r>
              <a:rPr lang="ko-KR" altLang="en-US" dirty="0"/>
              <a:t>에 해당하는 </a:t>
            </a:r>
            <a:r>
              <a:rPr lang="en-US" altLang="ko-KR" dirty="0"/>
              <a:t>MAC</a:t>
            </a:r>
            <a:r>
              <a:rPr lang="ko-KR" altLang="en-US" dirty="0"/>
              <a:t>이 바뀜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130B1518-F491-427C-B309-2BBDB5BA789A}"/>
              </a:ext>
            </a:extLst>
          </p:cNvPr>
          <p:cNvCxnSpPr/>
          <p:nvPr/>
        </p:nvCxnSpPr>
        <p:spPr>
          <a:xfrm>
            <a:off x="6598024" y="3792071"/>
            <a:ext cx="645458" cy="1248799"/>
          </a:xfrm>
          <a:prstGeom prst="line">
            <a:avLst/>
          </a:prstGeom>
          <a:ln w="5715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FD783AFE-45A2-4D30-8DC5-1DBB6E5DC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824" y="441028"/>
            <a:ext cx="6364425" cy="1182094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공격자를 게이트웨이로 착각함</a:t>
            </a:r>
            <a:endParaRPr lang="en-US" altLang="ko-KR" sz="2400" dirty="0"/>
          </a:p>
          <a:p>
            <a:r>
              <a:rPr lang="ko-KR" altLang="en-US" sz="2400" dirty="0"/>
              <a:t>이제부터 모든 패킷이 공격자에게 전송됨</a:t>
            </a:r>
          </a:p>
        </p:txBody>
      </p:sp>
    </p:spTree>
    <p:extLst>
      <p:ext uri="{BB962C8B-B14F-4D97-AF65-F5344CB8AC3E}">
        <p14:creationId xmlns:p14="http://schemas.microsoft.com/office/powerpoint/2010/main" val="18336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D03D3-0785-44DB-969D-158808EF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ip</a:t>
            </a:r>
            <a:r>
              <a:rPr lang="ko-KR" altLang="en-US" dirty="0"/>
              <a:t> </a:t>
            </a:r>
            <a:r>
              <a:rPr lang="en-US" altLang="ko-KR" dirty="0"/>
              <a:t>forwarding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C3F04-9ED1-4DA0-A846-1720D19B0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7E6A-F04F-4F73-9B44-B1711FC5962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1D24EC9-2B37-440B-BDBC-63B64581B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467FB7-2865-4842-82A1-8C2F868E6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E1DA25E-A43B-4855-9B26-F9D9C16E8039}"/>
              </a:ext>
            </a:extLst>
          </p:cNvPr>
          <p:cNvSpPr txBox="1">
            <a:spLocks/>
          </p:cNvSpPr>
          <p:nvPr/>
        </p:nvSpPr>
        <p:spPr>
          <a:xfrm>
            <a:off x="1371600" y="1685115"/>
            <a:ext cx="9982200" cy="4100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ARP spoofing</a:t>
            </a:r>
            <a:r>
              <a:rPr lang="ko-KR" altLang="en-US" dirty="0"/>
              <a:t>은 타겟의 패킷이 공격자에게 전송되지만 실제 인터넷 연결은 이뤄지지 않는다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경우 공격 사실이 들킬 수 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ip</a:t>
            </a:r>
            <a:r>
              <a:rPr lang="en-US" altLang="ko-KR" dirty="0"/>
              <a:t> forwarding </a:t>
            </a:r>
            <a:r>
              <a:rPr lang="ko-KR" altLang="en-US" dirty="0"/>
              <a:t>설정하면 공격자에게 보내진 타겟의 패킷을 다시 인터넷으로 전송하여 인터넷 연결을 가능케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내용 개체 틀 4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BE2E7666-B865-4B18-A7A9-70DEFB106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9" r="747" b="44939"/>
          <a:stretch/>
        </p:blipFill>
        <p:spPr>
          <a:xfrm>
            <a:off x="4083076" y="3684921"/>
            <a:ext cx="7270724" cy="2611603"/>
          </a:xfrm>
        </p:spPr>
      </p:pic>
    </p:spTree>
    <p:extLst>
      <p:ext uri="{BB962C8B-B14F-4D97-AF65-F5344CB8AC3E}">
        <p14:creationId xmlns:p14="http://schemas.microsoft.com/office/powerpoint/2010/main" val="2664292274"/>
      </p:ext>
    </p:extLst>
  </p:cSld>
  <p:clrMapOvr>
    <a:masterClrMapping/>
  </p:clrMapOvr>
  <p:transition spd="med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5DE39E-C67D-41DF-BB6D-C4AB9B6A2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195" y="1802617"/>
            <a:ext cx="1267610" cy="126761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09F761-5AFB-4AE3-B2FE-A7372D1DF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617" y="4160807"/>
            <a:ext cx="773237" cy="773237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E845C06-97A8-4AE6-93F4-DD2E010F226A}"/>
              </a:ext>
            </a:extLst>
          </p:cNvPr>
          <p:cNvCxnSpPr>
            <a:cxnSpLocks/>
          </p:cNvCxnSpPr>
          <p:nvPr/>
        </p:nvCxnSpPr>
        <p:spPr>
          <a:xfrm flipH="1" flipV="1">
            <a:off x="6486338" y="3070227"/>
            <a:ext cx="1015517" cy="100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D5DFEB1-6A4B-4838-A23C-B18BC732223D}"/>
              </a:ext>
            </a:extLst>
          </p:cNvPr>
          <p:cNvSpPr txBox="1"/>
          <p:nvPr/>
        </p:nvSpPr>
        <p:spPr>
          <a:xfrm>
            <a:off x="5420174" y="137988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36BEB8-DF9A-4493-9361-B0389C362763}"/>
              </a:ext>
            </a:extLst>
          </p:cNvPr>
          <p:cNvSpPr txBox="1"/>
          <p:nvPr/>
        </p:nvSpPr>
        <p:spPr>
          <a:xfrm>
            <a:off x="6486337" y="5032763"/>
            <a:ext cx="1936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94:8b:c1:6c:05:30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3913F-9B20-4379-BB14-A112FFB45A6E}"/>
              </a:ext>
            </a:extLst>
          </p:cNvPr>
          <p:cNvSpPr txBox="1"/>
          <p:nvPr/>
        </p:nvSpPr>
        <p:spPr>
          <a:xfrm>
            <a:off x="1645988" y="1774026"/>
            <a:ext cx="1898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ARP spoofing</a:t>
            </a:r>
            <a:endParaRPr lang="ko-KR" altLang="en-US" sz="2400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7D24422-7763-47E3-BF55-DBEA28554329}"/>
              </a:ext>
            </a:extLst>
          </p:cNvPr>
          <p:cNvSpPr/>
          <p:nvPr/>
        </p:nvSpPr>
        <p:spPr>
          <a:xfrm rot="13535375">
            <a:off x="6401510" y="3563393"/>
            <a:ext cx="868104" cy="182849"/>
          </a:xfrm>
          <a:prstGeom prst="rightArrow">
            <a:avLst>
              <a:gd name="adj1" fmla="val 27888"/>
              <a:gd name="adj2" fmla="val 6474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DCA183D5-36DA-4DA7-8DE0-FBF443097F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098" y="4070315"/>
            <a:ext cx="863729" cy="86372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A5A7F6E-921C-4A83-9DB8-004E85F11377}"/>
              </a:ext>
            </a:extLst>
          </p:cNvPr>
          <p:cNvCxnSpPr>
            <a:cxnSpLocks/>
          </p:cNvCxnSpPr>
          <p:nvPr/>
        </p:nvCxnSpPr>
        <p:spPr>
          <a:xfrm flipV="1">
            <a:off x="3981091" y="3070227"/>
            <a:ext cx="1717914" cy="10545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DF44FD2-3577-4C89-A3DB-72742C86DB9A}"/>
              </a:ext>
            </a:extLst>
          </p:cNvPr>
          <p:cNvSpPr txBox="1"/>
          <p:nvPr/>
        </p:nvSpPr>
        <p:spPr>
          <a:xfrm>
            <a:off x="2687816" y="4998035"/>
            <a:ext cx="1906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192.168.0.11</a:t>
            </a:r>
          </a:p>
          <a:p>
            <a:pPr algn="ctr"/>
            <a:r>
              <a:rPr lang="en-US" altLang="ko-KR" dirty="0"/>
              <a:t>00:c0:ca:a8:50:1a</a:t>
            </a:r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A89C5AF1-9E25-45C0-8B89-2DA429E68274}"/>
              </a:ext>
            </a:extLst>
          </p:cNvPr>
          <p:cNvSpPr/>
          <p:nvPr/>
        </p:nvSpPr>
        <p:spPr>
          <a:xfrm rot="8885235">
            <a:off x="4611368" y="3623589"/>
            <a:ext cx="868104" cy="182849"/>
          </a:xfrm>
          <a:prstGeom prst="rightArrow">
            <a:avLst>
              <a:gd name="adj1" fmla="val 27888"/>
              <a:gd name="adj2" fmla="val 6474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80864B7-6634-4CD3-9BB1-71DDD5F60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8C600-931F-46A0-90B2-FF30D0F4B5AD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087FEC-B8F1-40B9-AAFD-1AAC72BD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88895F83-0991-4107-B147-22B5807E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61CA5C83-60AF-4550-BA14-BCAFFF660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 err="1"/>
              <a:t>ip</a:t>
            </a:r>
            <a:r>
              <a:rPr lang="ko-KR" altLang="en-US" dirty="0"/>
              <a:t> </a:t>
            </a:r>
            <a:r>
              <a:rPr lang="en-US" altLang="ko-KR" dirty="0"/>
              <a:t>forwarding</a:t>
            </a:r>
            <a:endParaRPr lang="ko-KR" altLang="en-US" dirty="0"/>
          </a:p>
        </p:txBody>
      </p:sp>
      <p:pic>
        <p:nvPicPr>
          <p:cNvPr id="20" name="그림 19" descr="앉아있는, 작은, 테이블, 파란색이(가) 표시된 사진&#10;&#10;자동 생성된 설명">
            <a:extLst>
              <a:ext uri="{FF2B5EF4-FFF2-40B4-BE49-F238E27FC236}">
                <a16:creationId xmlns:a16="http://schemas.microsoft.com/office/drawing/2014/main" id="{CA79F4D5-5B13-4B77-B72B-CE84B58B0C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330" y="530170"/>
            <a:ext cx="1219048" cy="1219048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7C6BE92-6691-4A45-AAFF-E0521F94BCDD}"/>
              </a:ext>
            </a:extLst>
          </p:cNvPr>
          <p:cNvCxnSpPr/>
          <p:nvPr/>
        </p:nvCxnSpPr>
        <p:spPr>
          <a:xfrm flipV="1">
            <a:off x="6486337" y="1655400"/>
            <a:ext cx="968374" cy="704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7D1172E5-E852-4D54-B93C-59E9C19C9796}"/>
              </a:ext>
            </a:extLst>
          </p:cNvPr>
          <p:cNvSpPr/>
          <p:nvPr/>
        </p:nvSpPr>
        <p:spPr>
          <a:xfrm>
            <a:off x="7282684" y="3834044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81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0.00718 L -0.10287 -0.17477 L -0.27592 0.02037 " pathEditMode="relative" rAng="0" ptsTypes="AAA">
                                      <p:cBhvr>
                                        <p:cTn id="6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2" y="-7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5DE39E-C67D-41DF-BB6D-C4AB9B6A2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195" y="1802617"/>
            <a:ext cx="1267610" cy="126761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09F761-5AFB-4AE3-B2FE-A7372D1DF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617" y="4160807"/>
            <a:ext cx="773237" cy="773237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E845C06-97A8-4AE6-93F4-DD2E010F226A}"/>
              </a:ext>
            </a:extLst>
          </p:cNvPr>
          <p:cNvCxnSpPr>
            <a:cxnSpLocks/>
          </p:cNvCxnSpPr>
          <p:nvPr/>
        </p:nvCxnSpPr>
        <p:spPr>
          <a:xfrm flipH="1" flipV="1">
            <a:off x="6486338" y="3070227"/>
            <a:ext cx="1015517" cy="100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D5DFEB1-6A4B-4838-A23C-B18BC732223D}"/>
              </a:ext>
            </a:extLst>
          </p:cNvPr>
          <p:cNvSpPr txBox="1"/>
          <p:nvPr/>
        </p:nvSpPr>
        <p:spPr>
          <a:xfrm>
            <a:off x="5420174" y="137988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36BEB8-DF9A-4493-9361-B0389C362763}"/>
              </a:ext>
            </a:extLst>
          </p:cNvPr>
          <p:cNvSpPr txBox="1"/>
          <p:nvPr/>
        </p:nvSpPr>
        <p:spPr>
          <a:xfrm>
            <a:off x="6486337" y="5032763"/>
            <a:ext cx="1936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94:8b:c1:6c:05:30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3913F-9B20-4379-BB14-A112FFB45A6E}"/>
              </a:ext>
            </a:extLst>
          </p:cNvPr>
          <p:cNvSpPr txBox="1"/>
          <p:nvPr/>
        </p:nvSpPr>
        <p:spPr>
          <a:xfrm>
            <a:off x="1612647" y="1776904"/>
            <a:ext cx="2071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IP forwarding</a:t>
            </a:r>
            <a:endParaRPr lang="ko-KR" altLang="en-US" sz="2400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7D24422-7763-47E3-BF55-DBEA28554329}"/>
              </a:ext>
            </a:extLst>
          </p:cNvPr>
          <p:cNvSpPr/>
          <p:nvPr/>
        </p:nvSpPr>
        <p:spPr>
          <a:xfrm rot="19327255">
            <a:off x="6699523" y="2069492"/>
            <a:ext cx="868104" cy="182849"/>
          </a:xfrm>
          <a:prstGeom prst="rightArrow">
            <a:avLst>
              <a:gd name="adj1" fmla="val 27888"/>
              <a:gd name="adj2" fmla="val 6474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DCA183D5-36DA-4DA7-8DE0-FBF443097F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098" y="4070315"/>
            <a:ext cx="863729" cy="86372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A5A7F6E-921C-4A83-9DB8-004E85F11377}"/>
              </a:ext>
            </a:extLst>
          </p:cNvPr>
          <p:cNvCxnSpPr>
            <a:cxnSpLocks/>
          </p:cNvCxnSpPr>
          <p:nvPr/>
        </p:nvCxnSpPr>
        <p:spPr>
          <a:xfrm flipV="1">
            <a:off x="3981091" y="3070227"/>
            <a:ext cx="1717914" cy="10545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DF44FD2-3577-4C89-A3DB-72742C86DB9A}"/>
              </a:ext>
            </a:extLst>
          </p:cNvPr>
          <p:cNvSpPr txBox="1"/>
          <p:nvPr/>
        </p:nvSpPr>
        <p:spPr>
          <a:xfrm>
            <a:off x="2687816" y="4998035"/>
            <a:ext cx="1906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192.168.0.11</a:t>
            </a:r>
          </a:p>
          <a:p>
            <a:pPr algn="ctr"/>
            <a:r>
              <a:rPr lang="en-US" altLang="ko-KR" dirty="0"/>
              <a:t>00:c0:ca:a8:50:1a</a:t>
            </a:r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A89C5AF1-9E25-45C0-8B89-2DA429E68274}"/>
              </a:ext>
            </a:extLst>
          </p:cNvPr>
          <p:cNvSpPr/>
          <p:nvPr/>
        </p:nvSpPr>
        <p:spPr>
          <a:xfrm rot="19632218">
            <a:off x="4611368" y="3623589"/>
            <a:ext cx="868104" cy="182849"/>
          </a:xfrm>
          <a:prstGeom prst="rightArrow">
            <a:avLst>
              <a:gd name="adj1" fmla="val 27888"/>
              <a:gd name="adj2" fmla="val 6474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앉아있는, 작은, 테이블, 파란색이(가) 표시된 사진&#10;&#10;자동 생성된 설명">
            <a:extLst>
              <a:ext uri="{FF2B5EF4-FFF2-40B4-BE49-F238E27FC236}">
                <a16:creationId xmlns:a16="http://schemas.microsoft.com/office/drawing/2014/main" id="{09FC5305-9276-47E6-9C99-9B51D20749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330" y="530170"/>
            <a:ext cx="1219048" cy="1219048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1D6F970-5AE6-42E2-A1C4-A455FB003510}"/>
              </a:ext>
            </a:extLst>
          </p:cNvPr>
          <p:cNvCxnSpPr/>
          <p:nvPr/>
        </p:nvCxnSpPr>
        <p:spPr>
          <a:xfrm flipV="1">
            <a:off x="6486337" y="1655400"/>
            <a:ext cx="968374" cy="704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17C29A-91AD-4DBF-9326-D3CBD8D65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A6F6-9289-4B5B-8E0D-D37D37B661AF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14" name="바닥글 개체 틀 13">
            <a:extLst>
              <a:ext uri="{FF2B5EF4-FFF2-40B4-BE49-F238E27FC236}">
                <a16:creationId xmlns:a16="http://schemas.microsoft.com/office/drawing/2014/main" id="{E0DEA75F-9F8D-4F96-9333-CB3FCD02D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269BF319-2D37-44AD-BB88-CCC6613B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00E3B28-4011-47AB-A3EE-78C1B4A39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 err="1"/>
              <a:t>ip</a:t>
            </a:r>
            <a:r>
              <a:rPr lang="ko-KR" altLang="en-US" dirty="0"/>
              <a:t> </a:t>
            </a:r>
            <a:r>
              <a:rPr lang="en-US" altLang="ko-KR" dirty="0"/>
              <a:t>forwarding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73433D2-51C4-442C-AE54-7B7AD222F404}"/>
              </a:ext>
            </a:extLst>
          </p:cNvPr>
          <p:cNvSpPr/>
          <p:nvPr/>
        </p:nvSpPr>
        <p:spPr>
          <a:xfrm>
            <a:off x="3883875" y="4003446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04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58333E-6 3.7037E-6 L 0.16941 -0.21088 L 0.28946 -0.3801 " pathEditMode="relative" rAng="0" ptsTypes="AAA">
                                      <p:cBhvr>
                                        <p:cTn id="6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66" y="-19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0B834B-05A2-418F-9CE8-CAE4114B7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871" y="428083"/>
            <a:ext cx="9601200" cy="1485900"/>
          </a:xfrm>
        </p:spPr>
        <p:txBody>
          <a:bodyPr/>
          <a:lstStyle/>
          <a:p>
            <a:r>
              <a:rPr lang="en-US" altLang="ko-KR" dirty="0"/>
              <a:t>Packet Capture</a:t>
            </a:r>
            <a:endParaRPr lang="ko-KR" altLang="en-US" dirty="0"/>
          </a:p>
        </p:txBody>
      </p:sp>
      <p:pic>
        <p:nvPicPr>
          <p:cNvPr id="5" name="내용 개체 틀 4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0D5F9AD0-B36E-4E6C-94EF-7E283B1B0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0" t="16270" r="22267" b="48717"/>
          <a:stretch/>
        </p:blipFill>
        <p:spPr>
          <a:xfrm>
            <a:off x="225598" y="1609130"/>
            <a:ext cx="11740803" cy="4093427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32F588-2DD3-4DC3-B4CC-37652043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1D53-E000-450B-8205-BC6BF27D2369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3B3366-8C1F-4E21-8820-0E1579A6F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051C70-D868-4812-B84E-CA75F8C3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B253959-536E-47BE-863A-6716BE0EF6D3}"/>
              </a:ext>
            </a:extLst>
          </p:cNvPr>
          <p:cNvSpPr txBox="1">
            <a:spLocks/>
          </p:cNvSpPr>
          <p:nvPr/>
        </p:nvSpPr>
        <p:spPr>
          <a:xfrm>
            <a:off x="5849471" y="291267"/>
            <a:ext cx="5828041" cy="1940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공격자의 </a:t>
            </a:r>
            <a:r>
              <a:rPr lang="en-US" altLang="ko-KR" dirty="0"/>
              <a:t>PC</a:t>
            </a:r>
            <a:r>
              <a:rPr lang="ko-KR" altLang="en-US" dirty="0"/>
              <a:t>에서 패킷 캡쳐</a:t>
            </a:r>
            <a:endParaRPr lang="en-US" altLang="ko-KR" dirty="0"/>
          </a:p>
          <a:p>
            <a:r>
              <a:rPr lang="ko-KR" altLang="en-US" dirty="0"/>
              <a:t>타겟</a:t>
            </a:r>
            <a:r>
              <a:rPr lang="en-US" altLang="ko-KR" dirty="0"/>
              <a:t>(192.168.0.3)</a:t>
            </a:r>
            <a:r>
              <a:rPr lang="ko-KR" altLang="en-US" dirty="0"/>
              <a:t>이 외부</a:t>
            </a:r>
            <a:r>
              <a:rPr lang="en-US" altLang="ko-KR" dirty="0"/>
              <a:t>(155.230.128.158)</a:t>
            </a:r>
            <a:r>
              <a:rPr lang="ko-KR" altLang="en-US" dirty="0"/>
              <a:t>로 접속하려고 하는 상황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3284024"/>
      </p:ext>
    </p:extLst>
  </p:cSld>
  <p:clrMapOvr>
    <a:masterClrMapping/>
  </p:clrMapOvr>
  <p:transition spd="med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66B899-3D11-48A0-B725-5B19C821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Packet Capture</a:t>
            </a:r>
            <a:endParaRPr lang="ko-KR" altLang="en-US" dirty="0"/>
          </a:p>
        </p:txBody>
      </p:sp>
      <p:pic>
        <p:nvPicPr>
          <p:cNvPr id="5" name="내용 개체 틀 4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C3272C14-C1DF-4D88-99DD-7B7B9FE30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9" t="8171" r="17194" b="4687"/>
          <a:stretch/>
        </p:blipFill>
        <p:spPr>
          <a:xfrm>
            <a:off x="2595222" y="1609130"/>
            <a:ext cx="6432455" cy="4901470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7A320B-0D6D-49FA-A577-CA373EFB6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CC33-56ED-4A12-8D61-0325E35393EE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86D41F-B546-428F-A41D-3EFFFFA1C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2318A95-BC95-4991-98F3-3A985E98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D9C5F4-BFBF-4C42-9307-1A85202820E9}"/>
              </a:ext>
            </a:extLst>
          </p:cNvPr>
          <p:cNvSpPr txBox="1"/>
          <p:nvPr/>
        </p:nvSpPr>
        <p:spPr>
          <a:xfrm>
            <a:off x="8039573" y="1054576"/>
            <a:ext cx="3729639" cy="9233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암호화되지 않은 패킷의 경우 타겟의 통신내용이 그대로 노출됨</a:t>
            </a:r>
            <a:endParaRPr lang="en-US" altLang="ko-KR" dirty="0"/>
          </a:p>
          <a:p>
            <a:r>
              <a:rPr lang="ko-KR" altLang="en-US" dirty="0"/>
              <a:t>쿠키의 </a:t>
            </a:r>
            <a:r>
              <a:rPr lang="ko-KR" altLang="en-US" dirty="0" err="1"/>
              <a:t>세션값으로</a:t>
            </a:r>
            <a:r>
              <a:rPr lang="ko-KR" altLang="en-US" dirty="0"/>
              <a:t> 로그인 가능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4F9F48-F02C-422C-93F9-949022E09B4F}"/>
              </a:ext>
            </a:extLst>
          </p:cNvPr>
          <p:cNvSpPr/>
          <p:nvPr/>
        </p:nvSpPr>
        <p:spPr>
          <a:xfrm>
            <a:off x="1053047" y="3489245"/>
            <a:ext cx="5672218" cy="24701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7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52607AD0-321E-427B-BBC3-4934D6AC8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1414"/>
            <a:ext cx="9354339" cy="5261816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D7E7A7-C5BB-4A80-9D4E-B1A1A3BD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36138-1AC5-41D8-84BB-2CDF830F00A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8DEC0CE-1876-44C8-996D-3EE6F940B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5E2629-D15F-4468-ABB5-538042B9A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6D9545E-ACBE-4BA0-B972-EFD8A9662FB8}"/>
              </a:ext>
            </a:extLst>
          </p:cNvPr>
          <p:cNvSpPr/>
          <p:nvPr/>
        </p:nvSpPr>
        <p:spPr>
          <a:xfrm>
            <a:off x="9387859" y="4546982"/>
            <a:ext cx="1766046" cy="12281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쿠키 에디터로 </a:t>
            </a:r>
            <a:r>
              <a:rPr lang="ko-KR" altLang="en-US" dirty="0" err="1">
                <a:solidFill>
                  <a:schemeClr val="tx1"/>
                </a:solidFill>
              </a:rPr>
              <a:t>쿠키값</a:t>
            </a:r>
            <a:r>
              <a:rPr lang="ko-KR" altLang="en-US" dirty="0">
                <a:solidFill>
                  <a:schemeClr val="tx1"/>
                </a:solidFill>
              </a:rPr>
              <a:t> 대입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48ACC9-207E-4D3A-961B-D99287C6770B}"/>
              </a:ext>
            </a:extLst>
          </p:cNvPr>
          <p:cNvSpPr/>
          <p:nvPr/>
        </p:nvSpPr>
        <p:spPr>
          <a:xfrm>
            <a:off x="7144871" y="1696936"/>
            <a:ext cx="2945569" cy="4097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06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497132-FCFE-4186-8736-560083879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B549-EB83-4A14-BD49-94786AF362A1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786F29-DE09-48D4-825F-2FF2FF187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B3B6533-A6E7-4911-89B0-984233B2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6" name="공격 시연 영상">
            <a:hlinkClick r:id="" action="ppaction://media"/>
            <a:extLst>
              <a:ext uri="{FF2B5EF4-FFF2-40B4-BE49-F238E27FC236}">
                <a16:creationId xmlns:a16="http://schemas.microsoft.com/office/drawing/2014/main" id="{877C80E3-434F-4837-A77F-B6D106A6755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974" end="22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07"/>
            <a:ext cx="12192000" cy="685800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5512085-055E-4CFC-AE98-BAE874B22733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/>
              <a:t>공격 시연 영상</a:t>
            </a:r>
          </a:p>
        </p:txBody>
      </p:sp>
    </p:spTree>
    <p:extLst>
      <p:ext uri="{BB962C8B-B14F-4D97-AF65-F5344CB8AC3E}">
        <p14:creationId xmlns:p14="http://schemas.microsoft.com/office/powerpoint/2010/main" val="70168697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72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C4884-8603-46DE-BE10-24572E2C1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추진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701815-656A-4D89-B233-76BA2BD43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 정부의 가계 통신비 절감 정책 중 하나로 공공 와이파이 </a:t>
            </a:r>
            <a:r>
              <a:rPr lang="en-US" altLang="ko-KR" dirty="0"/>
              <a:t>2.0 </a:t>
            </a:r>
            <a:r>
              <a:rPr lang="ko-KR" altLang="en-US" dirty="0"/>
              <a:t>사업을 실시함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급속도로 늘어나고 있는 공공 와이파이의 취약점을 파악해보고 이에 대한 해결책을 모색함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A4A761-ED3B-4D8E-A458-DEF32E6C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C7B5F-708B-4C2F-9039-14156AFB5D57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11D5A-4ECA-4BAA-812D-8288F04BE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042E74-BAD6-467F-8268-640D1D5C0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2EB12D6-5EA4-46B0-A664-5766F4914DB1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/>
              <a:t>프로젝트 추진 배경</a:t>
            </a:r>
          </a:p>
        </p:txBody>
      </p:sp>
    </p:spTree>
    <p:extLst>
      <p:ext uri="{BB962C8B-B14F-4D97-AF65-F5344CB8AC3E}">
        <p14:creationId xmlns:p14="http://schemas.microsoft.com/office/powerpoint/2010/main" val="134890200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CB172-E329-48DB-92B2-3B1E9242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 </a:t>
            </a:r>
            <a:r>
              <a:rPr lang="ko-KR" altLang="en-US" dirty="0"/>
              <a:t>발생 시 증상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DF88D-B9A9-4EBE-A51E-52E7C6773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네트워크 속도 저하</a:t>
            </a:r>
            <a:r>
              <a:rPr lang="en-US" altLang="ko-KR" dirty="0"/>
              <a:t>: </a:t>
            </a:r>
            <a:r>
              <a:rPr lang="ko-KR" altLang="en-US" dirty="0"/>
              <a:t>서버와 클라이언트의 통신을 재전송하기 때문에 속도 저하가 발생</a:t>
            </a:r>
          </a:p>
          <a:p>
            <a:r>
              <a:rPr lang="ko-KR" altLang="en-US" dirty="0"/>
              <a:t>정기적인 </a:t>
            </a:r>
            <a:r>
              <a:rPr lang="en-US" altLang="ko-KR" dirty="0"/>
              <a:t>ARP </a:t>
            </a:r>
            <a:r>
              <a:rPr lang="ko-KR" altLang="en-US" dirty="0"/>
              <a:t>패킷 다량 수신</a:t>
            </a:r>
            <a:r>
              <a:rPr lang="en-US" altLang="ko-KR" dirty="0"/>
              <a:t>: ARP table</a:t>
            </a:r>
            <a:r>
              <a:rPr lang="ko-KR" altLang="en-US" dirty="0"/>
              <a:t>을 변조된 상태로 유지하기 위해 공격자는 지속적으로 </a:t>
            </a:r>
            <a:r>
              <a:rPr lang="en-US" altLang="ko-KR" dirty="0"/>
              <a:t>ARP</a:t>
            </a:r>
            <a:r>
              <a:rPr lang="ko-KR" altLang="en-US" dirty="0"/>
              <a:t>패킷 발송</a:t>
            </a:r>
          </a:p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50351B-0B95-42B9-93ED-F485674F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0EE53-5DB6-4BD6-BE56-A904A8C642C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255B6B-4329-4361-A58E-F3720736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5F2E18-9179-4280-9034-A8B354320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A77B0C7-949E-4618-97AA-016529155825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/>
              <a:t>ARP Spoofing </a:t>
            </a:r>
            <a:r>
              <a:rPr lang="ko-KR" altLang="en-US" sz="5400" dirty="0"/>
              <a:t>방어</a:t>
            </a:r>
          </a:p>
        </p:txBody>
      </p:sp>
    </p:spTree>
    <p:extLst>
      <p:ext uri="{BB962C8B-B14F-4D97-AF65-F5344CB8AC3E}">
        <p14:creationId xmlns:p14="http://schemas.microsoft.com/office/powerpoint/2010/main" val="726127736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CB172-E329-48DB-92B2-3B1E9242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 </a:t>
            </a:r>
            <a:r>
              <a:rPr lang="ko-KR" altLang="en-US" dirty="0"/>
              <a:t>탐지 기법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DF88D-B9A9-4EBE-A51E-52E7C6773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4306"/>
            <a:ext cx="9601200" cy="358140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ARP Table</a:t>
            </a:r>
            <a:r>
              <a:rPr lang="ko-KR" altLang="en-US" sz="2400" dirty="0"/>
              <a:t>에서 중복 </a:t>
            </a:r>
            <a:r>
              <a:rPr lang="en-US" altLang="ko-KR" sz="2400" dirty="0"/>
              <a:t>MAC address </a:t>
            </a:r>
            <a:r>
              <a:rPr lang="ko-KR" altLang="en-US" sz="2400" dirty="0"/>
              <a:t>감지</a:t>
            </a:r>
            <a:endParaRPr lang="en-US" altLang="ko-KR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50351B-0B95-42B9-93ED-F485674F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0EE53-5DB6-4BD6-BE56-A904A8C642C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255B6B-4329-4361-A58E-F3720736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5F2E18-9179-4280-9034-A8B354320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31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B0A55D-3AD5-4BC8-93E7-9F87176EF6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924" t="29899" r="46" b="46803"/>
          <a:stretch/>
        </p:blipFill>
        <p:spPr>
          <a:xfrm>
            <a:off x="3322902" y="2576042"/>
            <a:ext cx="5698595" cy="372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9842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CB172-E329-48DB-92B2-3B1E9242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 </a:t>
            </a:r>
            <a:r>
              <a:rPr lang="ko-KR" altLang="en-US" dirty="0"/>
              <a:t>탐지 기법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DF88D-B9A9-4EBE-A51E-52E7C6773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4306"/>
            <a:ext cx="9601200" cy="358140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Request</a:t>
            </a:r>
            <a:r>
              <a:rPr lang="ko-KR" altLang="en-US" sz="2400" dirty="0"/>
              <a:t> 없는 </a:t>
            </a:r>
            <a:r>
              <a:rPr lang="en-US" altLang="ko-KR" sz="2400" dirty="0"/>
              <a:t>ARP reply </a:t>
            </a:r>
            <a:r>
              <a:rPr lang="ko-KR" altLang="en-US" sz="2400" dirty="0"/>
              <a:t>패킷 감지</a:t>
            </a:r>
            <a:endParaRPr lang="en-US" altLang="ko-KR" sz="2400" dirty="0"/>
          </a:p>
          <a:p>
            <a:r>
              <a:rPr lang="en-US" altLang="ko-KR" sz="2400" dirty="0"/>
              <a:t>ARP Request -&gt; ARP Reply</a:t>
            </a:r>
          </a:p>
          <a:p>
            <a:endParaRPr lang="en-US" altLang="ko-KR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50351B-0B95-42B9-93ED-F485674F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0EE53-5DB6-4BD6-BE56-A904A8C642C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255B6B-4329-4361-A58E-F3720736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5F2E18-9179-4280-9034-A8B354320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32</a:t>
            </a:fld>
            <a:endParaRPr lang="ko-KR" altLang="en-US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슬라이드 확대/축소 8">
                <a:extLst>
                  <a:ext uri="{FF2B5EF4-FFF2-40B4-BE49-F238E27FC236}">
                    <a16:creationId xmlns:a16="http://schemas.microsoft.com/office/drawing/2014/main" id="{6E9D7A71-B726-4F42-8469-2AA884A867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1507515"/>
                  </p:ext>
                </p:extLst>
              </p:nvPr>
            </p:nvGraphicFramePr>
            <p:xfrm>
              <a:off x="4805082" y="2837640"/>
              <a:ext cx="6962036" cy="3916146"/>
            </p:xfrm>
            <a:graphic>
              <a:graphicData uri="http://schemas.microsoft.com/office/powerpoint/2016/slidezoom">
                <pslz:sldZm>
                  <pslz:sldZmObj sldId="285" cId="257771222">
                    <pslz:zmPr id="{DDD4D78F-F13F-4258-8A7A-086148761DC1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962036" cy="391614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슬라이드 확대/축소 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E9D7A71-B726-4F42-8469-2AA884A867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05082" y="2837640"/>
                <a:ext cx="6962036" cy="391614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863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CB172-E329-48DB-92B2-3B1E9242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 Spoofing </a:t>
            </a:r>
            <a:r>
              <a:rPr lang="ko-KR" altLang="en-US" dirty="0"/>
              <a:t>탐지 기법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DF88D-B9A9-4EBE-A51E-52E7C6773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4306"/>
            <a:ext cx="9601200" cy="358140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ARP Spoofing</a:t>
            </a:r>
            <a:r>
              <a:rPr lang="ko-KR" altLang="en-US" sz="2400" dirty="0"/>
              <a:t>으로 인해 게이트웨이의 </a:t>
            </a:r>
            <a:r>
              <a:rPr lang="en-US" altLang="ko-KR" sz="2400" dirty="0"/>
              <a:t>MAC </a:t>
            </a:r>
            <a:r>
              <a:rPr lang="ko-KR" altLang="en-US" sz="2400" dirty="0"/>
              <a:t>주소가 변경됨을 감지</a:t>
            </a:r>
            <a:endParaRPr lang="en-US" altLang="ko-KR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50351B-0B95-42B9-93ED-F485674F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0EE53-5DB6-4BD6-BE56-A904A8C642C4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255B6B-4329-4361-A58E-F3720736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5F2E18-9179-4280-9034-A8B354320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A0809A-34B2-4286-ADDE-8A9359395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924" t="29899" r="46" b="46803"/>
          <a:stretch/>
        </p:blipFill>
        <p:spPr>
          <a:xfrm>
            <a:off x="3322902" y="2576042"/>
            <a:ext cx="5698595" cy="372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7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CBD77-9A03-4413-9E4D-52181CC72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어떻게 방어해야 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B2109-2102-4D9D-BB7A-4D85D021C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웹 서버 관리자는 모든 페이지에 </a:t>
            </a:r>
            <a:r>
              <a:rPr lang="en-US" altLang="ko-KR" dirty="0"/>
              <a:t>HTTPS</a:t>
            </a:r>
            <a:r>
              <a:rPr lang="ko-KR" altLang="en-US" dirty="0"/>
              <a:t>를 적용한다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3D035-B84D-425F-A694-3BD2FF14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D6191-B47B-41D4-BC09-9D9D150485E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2151F6-18AD-40C5-8B8A-A8A1F730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07315-514B-4256-A0E3-73CDDD5F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5C31F8E-1442-4F16-A757-D734BC0F5F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0" t="3771" r="16970" b="4780"/>
          <a:stretch/>
        </p:blipFill>
        <p:spPr>
          <a:xfrm>
            <a:off x="2439139" y="51887"/>
            <a:ext cx="8381261" cy="652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71490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CBD77-9A03-4413-9E4D-52181CC72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어떻게 방어해야 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B2109-2102-4D9D-BB7A-4D85D021C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07388" cy="3581400"/>
          </a:xfrm>
        </p:spPr>
        <p:txBody>
          <a:bodyPr/>
          <a:lstStyle/>
          <a:p>
            <a:r>
              <a:rPr lang="ko-KR" altLang="en-US" dirty="0"/>
              <a:t>웹 서버 관리자는 모든 페이지에 </a:t>
            </a:r>
            <a:r>
              <a:rPr lang="en-US" altLang="ko-KR" dirty="0"/>
              <a:t>HTTPS</a:t>
            </a:r>
            <a:r>
              <a:rPr lang="ko-KR" altLang="en-US" dirty="0"/>
              <a:t>를 적용한다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금융거래</a:t>
            </a:r>
            <a:r>
              <a:rPr lang="en-US" altLang="ko-KR" dirty="0"/>
              <a:t>, </a:t>
            </a:r>
            <a:r>
              <a:rPr lang="ko-KR" altLang="en-US" dirty="0"/>
              <a:t>기업업무</a:t>
            </a:r>
            <a:r>
              <a:rPr lang="en-US" altLang="ko-KR" dirty="0"/>
              <a:t>, </a:t>
            </a:r>
            <a:r>
              <a:rPr lang="ko-KR" altLang="en-US" dirty="0"/>
              <a:t>로그인 정보나 개인 정보가 필요한 서비스는 사용을 자제한다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AP</a:t>
            </a:r>
            <a:r>
              <a:rPr lang="ko-KR" altLang="en-US" dirty="0"/>
              <a:t>의 관리자 </a:t>
            </a:r>
            <a:r>
              <a:rPr lang="en-US" altLang="ko-KR" dirty="0"/>
              <a:t>ID/PW</a:t>
            </a:r>
            <a:r>
              <a:rPr lang="ko-KR" altLang="en-US" dirty="0"/>
              <a:t>를 설정하여 허가되지 않은 접근을 방지한다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AP</a:t>
            </a:r>
            <a:r>
              <a:rPr lang="ko-KR" altLang="en-US" dirty="0"/>
              <a:t>에 </a:t>
            </a:r>
            <a:r>
              <a:rPr lang="en-US" altLang="ko-KR" dirty="0"/>
              <a:t>WPA</a:t>
            </a:r>
            <a:r>
              <a:rPr lang="ko-KR" altLang="en-US" dirty="0"/>
              <a:t>이상의 암호화 방식을 설정한다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3D035-B84D-425F-A694-3BD2FF14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D6191-B47B-41D4-BC09-9D9D150485E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2151F6-18AD-40C5-8B8A-A8A1F730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07315-514B-4256-A0E3-73CDDD5F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25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CBD77-9A03-4413-9E4D-52181CC72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후속 프로젝트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B2109-2102-4D9D-BB7A-4D85D021C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07388" cy="358140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Linux</a:t>
            </a:r>
            <a:r>
              <a:rPr lang="ko-KR" altLang="en-US" sz="2400" dirty="0"/>
              <a:t> 서버의 </a:t>
            </a:r>
            <a:r>
              <a:rPr lang="en-US" altLang="ko-KR" sz="2400" dirty="0"/>
              <a:t>ARP spoofing </a:t>
            </a:r>
            <a:r>
              <a:rPr lang="ko-KR" altLang="en-US" sz="2400" dirty="0"/>
              <a:t>탐지 툴</a:t>
            </a:r>
            <a:endParaRPr lang="en-US" altLang="ko-KR" sz="2400" dirty="0"/>
          </a:p>
          <a:p>
            <a:pPr lvl="1"/>
            <a:r>
              <a:rPr lang="ko-KR" altLang="en-US" sz="2400" dirty="0"/>
              <a:t>중복 </a:t>
            </a:r>
            <a:r>
              <a:rPr lang="en-US" altLang="ko-KR" sz="2400" dirty="0"/>
              <a:t>MAC </a:t>
            </a:r>
            <a:r>
              <a:rPr lang="ko-KR" altLang="en-US" sz="2400" dirty="0"/>
              <a:t>주소</a:t>
            </a:r>
            <a:endParaRPr lang="en-US" altLang="ko-KR" sz="2400" dirty="0"/>
          </a:p>
          <a:p>
            <a:pPr lvl="1"/>
            <a:r>
              <a:rPr lang="en-US" altLang="ko-KR" sz="2400" dirty="0"/>
              <a:t>ARP reply </a:t>
            </a:r>
            <a:r>
              <a:rPr lang="ko-KR" altLang="en-US" sz="2400" dirty="0"/>
              <a:t>패킷</a:t>
            </a:r>
            <a:endParaRPr lang="en-US" altLang="ko-KR" sz="2400" dirty="0"/>
          </a:p>
          <a:p>
            <a:pPr lvl="1"/>
            <a:r>
              <a:rPr lang="ko-KR" altLang="en-US" sz="2400" dirty="0"/>
              <a:t>게이트웨이의 </a:t>
            </a:r>
            <a:r>
              <a:rPr lang="en-US" altLang="ko-KR" sz="2400" dirty="0"/>
              <a:t>MAC</a:t>
            </a:r>
            <a:r>
              <a:rPr lang="ko-KR" altLang="en-US" sz="2400" dirty="0"/>
              <a:t>주소 변경</a:t>
            </a:r>
            <a:endParaRPr lang="en-US" altLang="ko-KR" sz="2400" dirty="0"/>
          </a:p>
          <a:p>
            <a:pPr marL="530352" lvl="1" indent="0">
              <a:buNone/>
            </a:pPr>
            <a:r>
              <a:rPr lang="en-US" altLang="ko-KR" sz="2400" dirty="0"/>
              <a:t>	</a:t>
            </a:r>
            <a:r>
              <a:rPr lang="ko-KR" altLang="en-US" sz="2400" dirty="0"/>
              <a:t>등등</a:t>
            </a:r>
            <a:r>
              <a:rPr lang="en-US" altLang="ko-KR" sz="2400" dirty="0"/>
              <a:t>…</a:t>
            </a:r>
          </a:p>
          <a:p>
            <a:endParaRPr lang="en-US" altLang="ko-KR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3D035-B84D-425F-A694-3BD2FF14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D6191-B47B-41D4-BC09-9D9D150485E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2151F6-18AD-40C5-8B8A-A8A1F730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07315-514B-4256-A0E3-73CDDD5F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788565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CBD77-9A03-4413-9E4D-52181CC7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499" y="2755527"/>
            <a:ext cx="2608729" cy="1485900"/>
          </a:xfrm>
        </p:spPr>
        <p:txBody>
          <a:bodyPr>
            <a:normAutofit/>
          </a:bodyPr>
          <a:lstStyle/>
          <a:p>
            <a:r>
              <a:rPr lang="en-US" altLang="ko-KR" sz="9600"/>
              <a:t>Q&amp;A</a:t>
            </a:r>
            <a:endParaRPr lang="ko-KR" altLang="en-US" sz="96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3D035-B84D-425F-A694-3BD2FF14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</p:spPr>
        <p:txBody>
          <a:bodyPr/>
          <a:lstStyle/>
          <a:p>
            <a:fld id="{4A6D6191-B47B-41D4-BC09-9D9D150485E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2151F6-18AD-40C5-8B8A-A8A1F730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</p:spPr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707315-514B-4256-A0E3-73CDDD5F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/>
          <a:lstStyle/>
          <a:p>
            <a:fld id="{D3FC7917-484B-4871-B9E3-A67209F9F19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8A7FF275-4D84-4DDE-A94A-BB7DA3CE8E1D}"/>
              </a:ext>
            </a:extLst>
          </p:cNvPr>
          <p:cNvSpPr txBox="1">
            <a:spLocks/>
          </p:cNvSpPr>
          <p:nvPr/>
        </p:nvSpPr>
        <p:spPr>
          <a:xfrm>
            <a:off x="4049805" y="1341344"/>
            <a:ext cx="4092389" cy="12752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/>
              <a:t>감사합니다</a:t>
            </a:r>
            <a:r>
              <a:rPr lang="en-US" altLang="ko-KR" sz="4800"/>
              <a:t>.</a:t>
            </a:r>
            <a:endParaRPr lang="ko-KR" altLang="en-US" sz="4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9231AF-83EE-4505-BB29-7AD522EDF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194" y="2701159"/>
            <a:ext cx="3084740" cy="284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14904"/>
      </p:ext>
    </p:extLst>
  </p:cSld>
  <p:clrMapOvr>
    <a:masterClrMapping/>
  </p:clrMapOvr>
  <p:transition spd="med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AD2A8-0206-47E0-AAB0-548BB76A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MITM(Man in the Middle)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45FE8-2B46-4374-8122-5EE891315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중간자 공격</a:t>
            </a:r>
            <a:endParaRPr lang="en-US" altLang="ko-KR" dirty="0"/>
          </a:p>
          <a:p>
            <a:r>
              <a:rPr lang="en-US" altLang="ko-KR" dirty="0"/>
              <a:t>Alice &lt;-&gt; Bob</a:t>
            </a:r>
          </a:p>
          <a:p>
            <a:r>
              <a:rPr lang="en-US" altLang="ko-KR" dirty="0"/>
              <a:t>Hacker to Alice: I’m Bob.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1F3840-7559-4834-A87F-1F870F53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4C17D-B43C-4FD5-9BAA-FA5DB8059A5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41F54-4F74-4EF5-8AC2-DA2BE3BF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71876-CDB4-4773-973C-65F1428F2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0" name="그림 9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EF414E9-FFF2-4EB2-80A4-1F097C16F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696" y="2398174"/>
            <a:ext cx="1030826" cy="1030826"/>
          </a:xfrm>
          <a:prstGeom prst="rect">
            <a:avLst/>
          </a:prstGeom>
        </p:spPr>
      </p:pic>
      <p:pic>
        <p:nvPicPr>
          <p:cNvPr id="11" name="그림 10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7E2E61DD-4902-4FDE-9AF7-3996F565C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974" y="2398174"/>
            <a:ext cx="1030826" cy="1030826"/>
          </a:xfrm>
          <a:prstGeom prst="rect">
            <a:avLst/>
          </a:prstGeom>
        </p:spPr>
      </p:pic>
      <p:pic>
        <p:nvPicPr>
          <p:cNvPr id="13" name="그림 12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8DB87308-50F0-4B64-8939-8325E077A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570" y="4230382"/>
            <a:ext cx="1212735" cy="12127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2A3185-BEA9-4117-8C21-B624FE91A12F}"/>
              </a:ext>
            </a:extLst>
          </p:cNvPr>
          <p:cNvSpPr txBox="1"/>
          <p:nvPr/>
        </p:nvSpPr>
        <p:spPr>
          <a:xfrm>
            <a:off x="7270348" y="3537327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Alice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FB5851-7080-4668-8FD0-1DF9A5ED0079}"/>
              </a:ext>
            </a:extLst>
          </p:cNvPr>
          <p:cNvSpPr txBox="1"/>
          <p:nvPr/>
        </p:nvSpPr>
        <p:spPr>
          <a:xfrm>
            <a:off x="10178878" y="353732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Bob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23E261-9AC7-428F-A87C-886059F23DA3}"/>
              </a:ext>
            </a:extLst>
          </p:cNvPr>
          <p:cNvCxnSpPr>
            <a:cxnSpLocks/>
          </p:cNvCxnSpPr>
          <p:nvPr/>
        </p:nvCxnSpPr>
        <p:spPr>
          <a:xfrm>
            <a:off x="8166845" y="2913587"/>
            <a:ext cx="1721339" cy="0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2724EF3-254E-47A3-8B3F-1037C0261438}"/>
              </a:ext>
            </a:extLst>
          </p:cNvPr>
          <p:cNvCxnSpPr>
            <a:cxnSpLocks/>
          </p:cNvCxnSpPr>
          <p:nvPr/>
        </p:nvCxnSpPr>
        <p:spPr>
          <a:xfrm flipH="1">
            <a:off x="8166845" y="3245224"/>
            <a:ext cx="1721339" cy="0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모서리가 둥근 사각형 24">
            <a:extLst>
              <a:ext uri="{FF2B5EF4-FFF2-40B4-BE49-F238E27FC236}">
                <a16:creationId xmlns:a16="http://schemas.microsoft.com/office/drawing/2014/main" id="{DCE076DB-8F6A-4705-8195-CAE98DEE4874}"/>
              </a:ext>
            </a:extLst>
          </p:cNvPr>
          <p:cNvSpPr/>
          <p:nvPr/>
        </p:nvSpPr>
        <p:spPr>
          <a:xfrm>
            <a:off x="7288275" y="4193247"/>
            <a:ext cx="1091149" cy="546840"/>
          </a:xfrm>
          <a:prstGeom prst="wedgeRoundRectCallout">
            <a:avLst>
              <a:gd name="adj1" fmla="val 44894"/>
              <a:gd name="adj2" fmla="val 903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I’m Bob.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14C8D59-5718-44DA-BA2D-A6CE42471858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/>
              <a:t>기술적 배경 지식</a:t>
            </a:r>
          </a:p>
        </p:txBody>
      </p:sp>
    </p:spTree>
    <p:extLst>
      <p:ext uri="{BB962C8B-B14F-4D97-AF65-F5344CB8AC3E}">
        <p14:creationId xmlns:p14="http://schemas.microsoft.com/office/powerpoint/2010/main" val="3261368607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AD2A8-0206-47E0-AAB0-548BB76A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MITM(Man in the Middle)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45FE8-2B46-4374-8122-5EE89131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ko-KR" altLang="en-US" dirty="0"/>
              <a:t>중간자 공격</a:t>
            </a:r>
            <a:endParaRPr lang="en-US" altLang="ko-KR" dirty="0"/>
          </a:p>
          <a:p>
            <a:r>
              <a:rPr lang="en-US" altLang="ko-KR" dirty="0"/>
              <a:t>Alice &lt;-&gt; Bob</a:t>
            </a:r>
          </a:p>
          <a:p>
            <a:r>
              <a:rPr lang="en-US" altLang="ko-KR" dirty="0"/>
              <a:t>Hacker to Alice: I’m Bob.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1F3840-7559-4834-A87F-1F870F53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4C17D-B43C-4FD5-9BAA-FA5DB8059A5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41F54-4F74-4EF5-8AC2-DA2BE3BF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71876-CDB4-4773-973C-65F1428F2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0" name="그림 9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EF414E9-FFF2-4EB2-80A4-1F097C16F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696" y="2398174"/>
            <a:ext cx="1030826" cy="1030826"/>
          </a:xfrm>
          <a:prstGeom prst="rect">
            <a:avLst/>
          </a:prstGeom>
        </p:spPr>
      </p:pic>
      <p:pic>
        <p:nvPicPr>
          <p:cNvPr id="11" name="그림 10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7E2E61DD-4902-4FDE-9AF7-3996F565C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974" y="2398174"/>
            <a:ext cx="1030826" cy="1030826"/>
          </a:xfrm>
          <a:prstGeom prst="rect">
            <a:avLst/>
          </a:prstGeom>
        </p:spPr>
      </p:pic>
      <p:pic>
        <p:nvPicPr>
          <p:cNvPr id="13" name="그림 12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8DB87308-50F0-4B64-8939-8325E077A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570" y="4230382"/>
            <a:ext cx="1212735" cy="12127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2A3185-BEA9-4117-8C21-B624FE91A12F}"/>
              </a:ext>
            </a:extLst>
          </p:cNvPr>
          <p:cNvSpPr txBox="1"/>
          <p:nvPr/>
        </p:nvSpPr>
        <p:spPr>
          <a:xfrm>
            <a:off x="7270348" y="3537327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Alice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FB5851-7080-4668-8FD0-1DF9A5ED0079}"/>
              </a:ext>
            </a:extLst>
          </p:cNvPr>
          <p:cNvSpPr txBox="1"/>
          <p:nvPr/>
        </p:nvSpPr>
        <p:spPr>
          <a:xfrm>
            <a:off x="10178878" y="353732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Bob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23E261-9AC7-428F-A87C-886059F23DA3}"/>
              </a:ext>
            </a:extLst>
          </p:cNvPr>
          <p:cNvCxnSpPr>
            <a:cxnSpLocks/>
          </p:cNvCxnSpPr>
          <p:nvPr/>
        </p:nvCxnSpPr>
        <p:spPr>
          <a:xfrm>
            <a:off x="8166845" y="2913587"/>
            <a:ext cx="711684" cy="993072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2724EF3-254E-47A3-8B3F-1037C0261438}"/>
              </a:ext>
            </a:extLst>
          </p:cNvPr>
          <p:cNvCxnSpPr>
            <a:cxnSpLocks/>
          </p:cNvCxnSpPr>
          <p:nvPr/>
        </p:nvCxnSpPr>
        <p:spPr>
          <a:xfrm flipH="1">
            <a:off x="8166845" y="3245224"/>
            <a:ext cx="1721339" cy="0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모서리가 둥근 사각형 24">
            <a:extLst>
              <a:ext uri="{FF2B5EF4-FFF2-40B4-BE49-F238E27FC236}">
                <a16:creationId xmlns:a16="http://schemas.microsoft.com/office/drawing/2014/main" id="{DCE076DB-8F6A-4705-8195-CAE98DEE4874}"/>
              </a:ext>
            </a:extLst>
          </p:cNvPr>
          <p:cNvSpPr/>
          <p:nvPr/>
        </p:nvSpPr>
        <p:spPr>
          <a:xfrm>
            <a:off x="7288275" y="4193247"/>
            <a:ext cx="1091149" cy="546840"/>
          </a:xfrm>
          <a:prstGeom prst="wedgeRoundRectCallout">
            <a:avLst>
              <a:gd name="adj1" fmla="val 44894"/>
              <a:gd name="adj2" fmla="val 903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I’m Bob.</a:t>
            </a:r>
            <a:endParaRPr lang="ko-KR" altLang="en-US" dirty="0"/>
          </a:p>
        </p:txBody>
      </p:sp>
      <p:sp>
        <p:nvSpPr>
          <p:cNvPr id="16" name="말풍선: 모서리가 둥근 사각형 15">
            <a:extLst>
              <a:ext uri="{FF2B5EF4-FFF2-40B4-BE49-F238E27FC236}">
                <a16:creationId xmlns:a16="http://schemas.microsoft.com/office/drawing/2014/main" id="{6DE1F1EF-65F8-4F58-9371-E4C66A063F8C}"/>
              </a:ext>
            </a:extLst>
          </p:cNvPr>
          <p:cNvSpPr/>
          <p:nvPr/>
        </p:nvSpPr>
        <p:spPr>
          <a:xfrm>
            <a:off x="9941974" y="4289909"/>
            <a:ext cx="1091149" cy="546840"/>
          </a:xfrm>
          <a:prstGeom prst="wedgeRoundRectCallout">
            <a:avLst>
              <a:gd name="adj1" fmla="val -52875"/>
              <a:gd name="adj2" fmla="val 772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I’m Alice.</a:t>
            </a:r>
            <a:endParaRPr lang="ko-KR" altLang="en-US" dirty="0"/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ABA33206-26A2-4AC0-B0AB-454F94EEC6B1}"/>
              </a:ext>
            </a:extLst>
          </p:cNvPr>
          <p:cNvSpPr txBox="1">
            <a:spLocks/>
          </p:cNvSpPr>
          <p:nvPr/>
        </p:nvSpPr>
        <p:spPr>
          <a:xfrm>
            <a:off x="1371597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Hacker to Bob: I’m Alice.</a:t>
            </a:r>
          </a:p>
        </p:txBody>
      </p:sp>
    </p:spTree>
    <p:extLst>
      <p:ext uri="{BB962C8B-B14F-4D97-AF65-F5344CB8AC3E}">
        <p14:creationId xmlns:p14="http://schemas.microsoft.com/office/powerpoint/2010/main" val="213920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E4BD8D0-8571-43B6-ACBF-E0ADB5C69221}"/>
              </a:ext>
            </a:extLst>
          </p:cNvPr>
          <p:cNvSpPr txBox="1">
            <a:spLocks/>
          </p:cNvSpPr>
          <p:nvPr/>
        </p:nvSpPr>
        <p:spPr>
          <a:xfrm>
            <a:off x="1371599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중간에서 통신하는 데이터를 가로챔</a:t>
            </a:r>
            <a:endParaRPr lang="en-US" altLang="ko-KR" dirty="0"/>
          </a:p>
          <a:p>
            <a:r>
              <a:rPr lang="ko-KR" altLang="en-US" dirty="0"/>
              <a:t>정상적으로 통신이 이뤄지므로 유출을 알지 못함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CAD2A8-0206-47E0-AAB0-548BB76A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MITM(Man in the Middle)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45FE8-2B46-4374-8122-5EE891315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중간자 공격</a:t>
            </a:r>
            <a:endParaRPr lang="en-US" altLang="ko-KR" dirty="0"/>
          </a:p>
          <a:p>
            <a:r>
              <a:rPr lang="en-US" altLang="ko-KR" dirty="0"/>
              <a:t>Alice &lt;-&gt; Bob</a:t>
            </a:r>
          </a:p>
          <a:p>
            <a:r>
              <a:rPr lang="en-US" altLang="ko-KR" dirty="0"/>
              <a:t>Hacker to Alice: I’m Bob.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1F3840-7559-4834-A87F-1F870F53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4C17D-B43C-4FD5-9BAA-FA5DB8059A58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41F54-4F74-4EF5-8AC2-DA2BE3BF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71876-CDB4-4773-973C-65F1428F2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10" name="그림 9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EF414E9-FFF2-4EB2-80A4-1F097C16F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696" y="2398174"/>
            <a:ext cx="1030826" cy="1030826"/>
          </a:xfrm>
          <a:prstGeom prst="rect">
            <a:avLst/>
          </a:prstGeom>
        </p:spPr>
      </p:pic>
      <p:pic>
        <p:nvPicPr>
          <p:cNvPr id="11" name="그림 10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7E2E61DD-4902-4FDE-9AF7-3996F565C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974" y="2398174"/>
            <a:ext cx="1030826" cy="1030826"/>
          </a:xfrm>
          <a:prstGeom prst="rect">
            <a:avLst/>
          </a:prstGeom>
        </p:spPr>
      </p:pic>
      <p:pic>
        <p:nvPicPr>
          <p:cNvPr id="13" name="그림 12" descr="검은색, 트릭, 하얀색, 남자이(가) 표시된 사진&#10;&#10;자동 생성된 설명">
            <a:extLst>
              <a:ext uri="{FF2B5EF4-FFF2-40B4-BE49-F238E27FC236}">
                <a16:creationId xmlns:a16="http://schemas.microsoft.com/office/drawing/2014/main" id="{8DB87308-50F0-4B64-8939-8325E077A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570" y="4230382"/>
            <a:ext cx="1212735" cy="12127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2A3185-BEA9-4117-8C21-B624FE91A12F}"/>
              </a:ext>
            </a:extLst>
          </p:cNvPr>
          <p:cNvSpPr txBox="1"/>
          <p:nvPr/>
        </p:nvSpPr>
        <p:spPr>
          <a:xfrm>
            <a:off x="7270348" y="3537327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Alice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FB5851-7080-4668-8FD0-1DF9A5ED0079}"/>
              </a:ext>
            </a:extLst>
          </p:cNvPr>
          <p:cNvSpPr txBox="1"/>
          <p:nvPr/>
        </p:nvSpPr>
        <p:spPr>
          <a:xfrm>
            <a:off x="10178878" y="353732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Bob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423E261-9AC7-428F-A87C-886059F23DA3}"/>
              </a:ext>
            </a:extLst>
          </p:cNvPr>
          <p:cNvCxnSpPr>
            <a:cxnSpLocks/>
          </p:cNvCxnSpPr>
          <p:nvPr/>
        </p:nvCxnSpPr>
        <p:spPr>
          <a:xfrm>
            <a:off x="8166845" y="2913587"/>
            <a:ext cx="711684" cy="993072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2724EF3-254E-47A3-8B3F-1037C0261438}"/>
              </a:ext>
            </a:extLst>
          </p:cNvPr>
          <p:cNvCxnSpPr>
            <a:cxnSpLocks/>
          </p:cNvCxnSpPr>
          <p:nvPr/>
        </p:nvCxnSpPr>
        <p:spPr>
          <a:xfrm flipH="1">
            <a:off x="9094839" y="3245224"/>
            <a:ext cx="793346" cy="661435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말풍선: 모서리가 둥근 사각형 15">
            <a:extLst>
              <a:ext uri="{FF2B5EF4-FFF2-40B4-BE49-F238E27FC236}">
                <a16:creationId xmlns:a16="http://schemas.microsoft.com/office/drawing/2014/main" id="{6DE1F1EF-65F8-4F58-9371-E4C66A063F8C}"/>
              </a:ext>
            </a:extLst>
          </p:cNvPr>
          <p:cNvSpPr/>
          <p:nvPr/>
        </p:nvSpPr>
        <p:spPr>
          <a:xfrm>
            <a:off x="9941974" y="4289909"/>
            <a:ext cx="1091149" cy="546840"/>
          </a:xfrm>
          <a:prstGeom prst="wedgeRoundRectCallout">
            <a:avLst>
              <a:gd name="adj1" fmla="val -52875"/>
              <a:gd name="adj2" fmla="val 772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I’m Alice.</a:t>
            </a:r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AB9B1C5-AF28-446A-82CA-8AC7918D2723}"/>
              </a:ext>
            </a:extLst>
          </p:cNvPr>
          <p:cNvCxnSpPr>
            <a:cxnSpLocks/>
          </p:cNvCxnSpPr>
          <p:nvPr/>
        </p:nvCxnSpPr>
        <p:spPr>
          <a:xfrm flipV="1">
            <a:off x="8878529" y="3026985"/>
            <a:ext cx="963634" cy="879674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82E1DC0D-44BA-450D-82D4-B224EB79C125}"/>
              </a:ext>
            </a:extLst>
          </p:cNvPr>
          <p:cNvCxnSpPr>
            <a:cxnSpLocks/>
          </p:cNvCxnSpPr>
          <p:nvPr/>
        </p:nvCxnSpPr>
        <p:spPr>
          <a:xfrm flipH="1" flipV="1">
            <a:off x="8255471" y="2820941"/>
            <a:ext cx="839368" cy="1051870"/>
          </a:xfrm>
          <a:prstGeom prst="straightConnector1">
            <a:avLst/>
          </a:prstGeom>
          <a:ln w="25400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E879288B-A425-4FAA-BF1F-501CECB42365}"/>
              </a:ext>
            </a:extLst>
          </p:cNvPr>
          <p:cNvSpPr txBox="1">
            <a:spLocks/>
          </p:cNvSpPr>
          <p:nvPr/>
        </p:nvSpPr>
        <p:spPr>
          <a:xfrm>
            <a:off x="1371597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Hacker to Bob: I’m Alice.</a:t>
            </a:r>
          </a:p>
        </p:txBody>
      </p:sp>
    </p:spTree>
    <p:extLst>
      <p:ext uri="{BB962C8B-B14F-4D97-AF65-F5344CB8AC3E}">
        <p14:creationId xmlns:p14="http://schemas.microsoft.com/office/powerpoint/2010/main" val="564324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893981-556E-4615-B2FF-0D4C2973C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28130"/>
            <a:ext cx="9601200" cy="3539269"/>
          </a:xfrm>
        </p:spPr>
        <p:txBody>
          <a:bodyPr/>
          <a:lstStyle/>
          <a:p>
            <a:r>
              <a:rPr lang="en-US" altLang="ko-KR" dirty="0"/>
              <a:t>Address Resolution Protocol</a:t>
            </a:r>
          </a:p>
          <a:p>
            <a:r>
              <a:rPr lang="ko-KR" altLang="en-US" dirty="0"/>
              <a:t>외부 통신에서는 </a:t>
            </a:r>
            <a:r>
              <a:rPr lang="en-US" altLang="ko-KR" dirty="0"/>
              <a:t>IP </a:t>
            </a:r>
            <a:r>
              <a:rPr lang="ko-KR" altLang="en-US" dirty="0"/>
              <a:t>주소로 식별</a:t>
            </a:r>
            <a:endParaRPr lang="en-US" altLang="ko-KR" dirty="0"/>
          </a:p>
          <a:p>
            <a:r>
              <a:rPr lang="en-US" altLang="ko-KR" dirty="0"/>
              <a:t>Wi-Fi</a:t>
            </a:r>
            <a:r>
              <a:rPr lang="ko-KR" altLang="en-US" dirty="0"/>
              <a:t>와 같은 </a:t>
            </a:r>
            <a:r>
              <a:rPr lang="en-US" altLang="ko-KR" dirty="0"/>
              <a:t>LAN</a:t>
            </a:r>
            <a:r>
              <a:rPr lang="ko-KR" altLang="en-US" dirty="0"/>
              <a:t>에서는 </a:t>
            </a:r>
            <a:r>
              <a:rPr lang="en-US" altLang="ko-KR" dirty="0"/>
              <a:t>MAC </a:t>
            </a:r>
            <a:r>
              <a:rPr lang="ko-KR" altLang="en-US" dirty="0"/>
              <a:t>주소로 식별</a:t>
            </a:r>
            <a:endParaRPr lang="en-US" altLang="ko-KR" dirty="0"/>
          </a:p>
          <a:p>
            <a:r>
              <a:rPr lang="en-US" altLang="ko-KR" dirty="0"/>
              <a:t>IP </a:t>
            </a:r>
            <a:r>
              <a:rPr lang="ko-KR" altLang="en-US" dirty="0"/>
              <a:t>주소와</a:t>
            </a:r>
            <a:r>
              <a:rPr lang="en-US" altLang="ko-KR" dirty="0"/>
              <a:t> MAC </a:t>
            </a:r>
            <a:r>
              <a:rPr lang="ko-KR" altLang="en-US" dirty="0"/>
              <a:t>주소를 연결해 주는 역할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6ED70A-42EA-4BFF-B76A-BDB82A52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1AF5F-CCA2-490E-8242-DF96E4F7AFAD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41C45B-F0F3-48DE-BF1C-FEA46954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1A8746F-268D-48A8-8ACF-91A69169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22A89F-9FEC-45A3-8D9D-FCF484680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087" y="2113419"/>
            <a:ext cx="1267610" cy="1267610"/>
          </a:xfrm>
          <a:prstGeom prst="rect">
            <a:avLst/>
          </a:prstGeom>
        </p:spPr>
      </p:pic>
      <p:pic>
        <p:nvPicPr>
          <p:cNvPr id="7" name="그림 6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90BD623-736E-4118-B08C-C0E2C576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74" y="4732841"/>
            <a:ext cx="974949" cy="974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1A664D-C2E4-4FDF-9E52-206FD008E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09" y="4663568"/>
            <a:ext cx="773237" cy="7732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538D84-ED22-446A-8362-CB094C7C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596" y="4381859"/>
            <a:ext cx="773237" cy="77323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D3BE68-EC57-4425-ADCA-79A7FB23C9A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5762049" y="3216464"/>
            <a:ext cx="2002437" cy="1516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29CF9D-4366-423D-B5B0-C8F518A275D4}"/>
              </a:ext>
            </a:extLst>
          </p:cNvPr>
          <p:cNvCxnSpPr>
            <a:stCxn id="9" idx="0"/>
            <a:endCxn id="5" idx="2"/>
          </p:cNvCxnSpPr>
          <p:nvPr/>
        </p:nvCxnSpPr>
        <p:spPr>
          <a:xfrm flipH="1" flipV="1">
            <a:off x="8271892" y="3381029"/>
            <a:ext cx="4336" cy="1282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90AD878-37C4-40E6-9589-B1EF40B6E3A1}"/>
              </a:ext>
            </a:extLst>
          </p:cNvPr>
          <p:cNvCxnSpPr>
            <a:cxnSpLocks/>
          </p:cNvCxnSpPr>
          <p:nvPr/>
        </p:nvCxnSpPr>
        <p:spPr>
          <a:xfrm flipH="1" flipV="1">
            <a:off x="8694272" y="3313561"/>
            <a:ext cx="1364190" cy="1000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F2DBE2-F090-4F58-BE5E-97DDA46FDEAD}"/>
              </a:ext>
            </a:extLst>
          </p:cNvPr>
          <p:cNvSpPr txBox="1"/>
          <p:nvPr/>
        </p:nvSpPr>
        <p:spPr>
          <a:xfrm>
            <a:off x="7104946" y="3242678"/>
            <a:ext cx="2210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192.168.0.1</a:t>
            </a:r>
          </a:p>
          <a:p>
            <a:pPr algn="ctr"/>
            <a:r>
              <a:rPr lang="en-US" altLang="ko-KR" dirty="0"/>
              <a:t>AA:AA:AA:FF:FF:FF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6620-B719-458D-92C5-B1F861FDF9AE}"/>
              </a:ext>
            </a:extLst>
          </p:cNvPr>
          <p:cNvSpPr txBox="1"/>
          <p:nvPr/>
        </p:nvSpPr>
        <p:spPr>
          <a:xfrm>
            <a:off x="3759611" y="5707790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192.168.0.2</a:t>
            </a:r>
          </a:p>
          <a:p>
            <a:r>
              <a:rPr lang="en-US" altLang="ko-KR" dirty="0"/>
              <a:t>AA:AA:AA:BB:BB:BB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85B512-CADE-4ED8-BE78-4136D8E59BEC}"/>
              </a:ext>
            </a:extLst>
          </p:cNvPr>
          <p:cNvSpPr txBox="1"/>
          <p:nvPr/>
        </p:nvSpPr>
        <p:spPr>
          <a:xfrm>
            <a:off x="6917427" y="5707790"/>
            <a:ext cx="2210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AA:AA:AA:CC:CC:CC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9AF83-FE58-4270-8A6C-AA2CA632BAA7}"/>
              </a:ext>
            </a:extLst>
          </p:cNvPr>
          <p:cNvSpPr txBox="1"/>
          <p:nvPr/>
        </p:nvSpPr>
        <p:spPr>
          <a:xfrm>
            <a:off x="9376367" y="5155096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192.168.0.4</a:t>
            </a:r>
          </a:p>
          <a:p>
            <a:r>
              <a:rPr lang="en-US" altLang="ko-KR" dirty="0"/>
              <a:t>AA:AA:AA:DD:DD:DD</a:t>
            </a:r>
          </a:p>
        </p:txBody>
      </p:sp>
      <p:pic>
        <p:nvPicPr>
          <p:cNvPr id="11" name="그림 10" descr="앉아있는, 작은, 테이블, 파란색이(가) 표시된 사진&#10;&#10;자동 생성된 설명">
            <a:extLst>
              <a:ext uri="{FF2B5EF4-FFF2-40B4-BE49-F238E27FC236}">
                <a16:creationId xmlns:a16="http://schemas.microsoft.com/office/drawing/2014/main" id="{A84E4402-881E-4A14-BEA1-96B99938D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358" y="480966"/>
            <a:ext cx="1219048" cy="1219048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093DD49-309C-4A2E-BA1E-977D392FEE01}"/>
              </a:ext>
            </a:extLst>
          </p:cNvPr>
          <p:cNvCxnSpPr>
            <a:cxnSpLocks/>
          </p:cNvCxnSpPr>
          <p:nvPr/>
        </p:nvCxnSpPr>
        <p:spPr>
          <a:xfrm flipH="1">
            <a:off x="8827046" y="1710957"/>
            <a:ext cx="923862" cy="987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A7E55BD-8763-4DBB-89AE-B176C5D6C7FB}"/>
              </a:ext>
            </a:extLst>
          </p:cNvPr>
          <p:cNvSpPr txBox="1"/>
          <p:nvPr/>
        </p:nvSpPr>
        <p:spPr>
          <a:xfrm>
            <a:off x="9511333" y="1735496"/>
            <a:ext cx="1701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155.230.92.50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FC9DFF0-EA7D-4F26-9AB1-024F6496D245}"/>
              </a:ext>
            </a:extLst>
          </p:cNvPr>
          <p:cNvSpPr txBox="1"/>
          <p:nvPr/>
        </p:nvSpPr>
        <p:spPr>
          <a:xfrm>
            <a:off x="7496936" y="1910695"/>
            <a:ext cx="154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154.220.10.2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157EFAB-D9FC-49D7-B339-E95322559339}"/>
              </a:ext>
            </a:extLst>
          </p:cNvPr>
          <p:cNvGrpSpPr/>
          <p:nvPr/>
        </p:nvGrpSpPr>
        <p:grpSpPr>
          <a:xfrm>
            <a:off x="7306232" y="107576"/>
            <a:ext cx="4052050" cy="3205985"/>
            <a:chOff x="7306232" y="107576"/>
            <a:chExt cx="4052050" cy="320598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AD9A1F4-2096-43BB-8F62-A3DA98F58EA4}"/>
                </a:ext>
              </a:extLst>
            </p:cNvPr>
            <p:cNvSpPr/>
            <p:nvPr/>
          </p:nvSpPr>
          <p:spPr>
            <a:xfrm>
              <a:off x="7306235" y="107576"/>
              <a:ext cx="4052047" cy="3205985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6EEF52D-5EA3-492A-B400-0F6827102707}"/>
                </a:ext>
              </a:extLst>
            </p:cNvPr>
            <p:cNvSpPr txBox="1"/>
            <p:nvPr/>
          </p:nvSpPr>
          <p:spPr>
            <a:xfrm>
              <a:off x="7306232" y="140018"/>
              <a:ext cx="1641796" cy="369332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IP </a:t>
              </a:r>
              <a:r>
                <a:rPr lang="ko-KR" altLang="en-US" dirty="0"/>
                <a:t>주소로 통신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5FDBF7B-2C1D-4BE9-9E43-C988F867178F}"/>
                </a:ext>
              </a:extLst>
            </p:cNvPr>
            <p:cNvSpPr/>
            <p:nvPr/>
          </p:nvSpPr>
          <p:spPr>
            <a:xfrm>
              <a:off x="7306232" y="107577"/>
              <a:ext cx="1641799" cy="419703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9A60480-C036-41B5-950F-8D34C4DC16E6}"/>
              </a:ext>
            </a:extLst>
          </p:cNvPr>
          <p:cNvSpPr/>
          <p:nvPr/>
        </p:nvSpPr>
        <p:spPr>
          <a:xfrm>
            <a:off x="3567960" y="2286000"/>
            <a:ext cx="7879970" cy="416738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598919-2E48-4051-B7A8-3FF03CE4D316}"/>
              </a:ext>
            </a:extLst>
          </p:cNvPr>
          <p:cNvSpPr txBox="1"/>
          <p:nvPr/>
        </p:nvSpPr>
        <p:spPr>
          <a:xfrm>
            <a:off x="9499411" y="5954513"/>
            <a:ext cx="191809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MAC </a:t>
            </a:r>
            <a:r>
              <a:rPr lang="ko-KR" altLang="en-US" dirty="0"/>
              <a:t>주소로 통신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134FC3B-D2C9-4195-8C52-264EE6371955}"/>
              </a:ext>
            </a:extLst>
          </p:cNvPr>
          <p:cNvSpPr/>
          <p:nvPr/>
        </p:nvSpPr>
        <p:spPr>
          <a:xfrm>
            <a:off x="9511333" y="5912344"/>
            <a:ext cx="1936597" cy="54556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753513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30" grpId="0"/>
      <p:bldP spid="31" grpId="0"/>
      <p:bldP spid="34" grpId="0" animBg="1"/>
      <p:bldP spid="35" grpId="0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>
            <a:extLst>
              <a:ext uri="{FF2B5EF4-FFF2-40B4-BE49-F238E27FC236}">
                <a16:creationId xmlns:a16="http://schemas.microsoft.com/office/drawing/2014/main" id="{DED52A82-F947-48CA-9C1E-6B68397449D0}"/>
              </a:ext>
            </a:extLst>
          </p:cNvPr>
          <p:cNvSpPr/>
          <p:nvPr/>
        </p:nvSpPr>
        <p:spPr>
          <a:xfrm>
            <a:off x="3436765" y="3997535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5A09FF6-ACBA-4CC4-AEE5-7BAE33ACBE04}"/>
              </a:ext>
            </a:extLst>
          </p:cNvPr>
          <p:cNvSpPr/>
          <p:nvPr/>
        </p:nvSpPr>
        <p:spPr>
          <a:xfrm>
            <a:off x="3486776" y="4056407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6ED70A-42EA-4BFF-B76A-BDB82A52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1AF5F-CCA2-490E-8242-DF96E4F7AFAD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41C45B-F0F3-48DE-BF1C-FEA46954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1A8746F-268D-48A8-8ACF-91A69169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22A89F-9FEC-45A3-8D9D-FCF484680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45" y="1453997"/>
            <a:ext cx="1460867" cy="1460867"/>
          </a:xfrm>
          <a:prstGeom prst="rect">
            <a:avLst/>
          </a:prstGeom>
        </p:spPr>
      </p:pic>
      <p:pic>
        <p:nvPicPr>
          <p:cNvPr id="7" name="그림 6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90BD623-736E-4118-B08C-C0E2C576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799" y="4350662"/>
            <a:ext cx="974949" cy="974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1A664D-C2E4-4FDF-9E52-206FD008E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12" y="4514754"/>
            <a:ext cx="773237" cy="7732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538D84-ED22-446A-8362-CB094C7C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537" y="4464424"/>
            <a:ext cx="773237" cy="77323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D3BE68-EC57-4425-ADCA-79A7FB23C9A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812274" y="2847396"/>
            <a:ext cx="2176150" cy="15032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29CF9D-4366-423D-B5B0-C8F518A275D4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6575579" y="2914864"/>
            <a:ext cx="325752" cy="14357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90AD878-37C4-40E6-9589-B1EF40B6E3A1}"/>
              </a:ext>
            </a:extLst>
          </p:cNvPr>
          <p:cNvCxnSpPr>
            <a:cxnSpLocks/>
          </p:cNvCxnSpPr>
          <p:nvPr/>
        </p:nvCxnSpPr>
        <p:spPr>
          <a:xfrm flipH="1" flipV="1">
            <a:off x="7211072" y="2847396"/>
            <a:ext cx="2078465" cy="1607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F2DBE2-F090-4F58-BE5E-97DDA46FDEAD}"/>
              </a:ext>
            </a:extLst>
          </p:cNvPr>
          <p:cNvSpPr txBox="1"/>
          <p:nvPr/>
        </p:nvSpPr>
        <p:spPr>
          <a:xfrm>
            <a:off x="5922212" y="119798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6620-B719-458D-92C5-B1F861FDF9AE}"/>
              </a:ext>
            </a:extLst>
          </p:cNvPr>
          <p:cNvSpPr txBox="1"/>
          <p:nvPr/>
        </p:nvSpPr>
        <p:spPr>
          <a:xfrm>
            <a:off x="1809836" y="5325611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192.168.0.2</a:t>
            </a:r>
          </a:p>
          <a:p>
            <a:r>
              <a:rPr lang="en-US" altLang="ko-KR" dirty="0"/>
              <a:t>AA:AA:AA:BB:BB:BB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85B512-CADE-4ED8-BE78-4136D8E59BEC}"/>
              </a:ext>
            </a:extLst>
          </p:cNvPr>
          <p:cNvSpPr txBox="1"/>
          <p:nvPr/>
        </p:nvSpPr>
        <p:spPr>
          <a:xfrm>
            <a:off x="5542530" y="5558976"/>
            <a:ext cx="2210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AA:AA:AA:CC:CC:CC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9AF83-FE58-4270-8A6C-AA2CA632BAA7}"/>
              </a:ext>
            </a:extLst>
          </p:cNvPr>
          <p:cNvSpPr txBox="1"/>
          <p:nvPr/>
        </p:nvSpPr>
        <p:spPr>
          <a:xfrm>
            <a:off x="8883308" y="5237661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192.168.0.4</a:t>
            </a:r>
          </a:p>
          <a:p>
            <a:r>
              <a:rPr lang="en-US" altLang="ko-KR" dirty="0"/>
              <a:t>AA:AA:AA:DD:DD:DD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3F8326-BD7B-4885-9809-0918A802DA15}"/>
              </a:ext>
            </a:extLst>
          </p:cNvPr>
          <p:cNvSpPr txBox="1"/>
          <p:nvPr/>
        </p:nvSpPr>
        <p:spPr>
          <a:xfrm>
            <a:off x="3774104" y="2954163"/>
            <a:ext cx="24641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&lt;Broadcasting&gt;</a:t>
            </a:r>
          </a:p>
          <a:p>
            <a:r>
              <a:rPr lang="en-US" altLang="ko-KR" dirty="0"/>
              <a:t>Who has 192.168.0.4?</a:t>
            </a:r>
            <a:br>
              <a:rPr lang="en-US" altLang="ko-KR" dirty="0"/>
            </a:br>
            <a:r>
              <a:rPr lang="en-US" altLang="ko-KR" dirty="0"/>
              <a:t>Tell 192.168.0.2</a:t>
            </a:r>
          </a:p>
          <a:p>
            <a:r>
              <a:rPr lang="en-US" altLang="ko-KR" dirty="0"/>
              <a:t>[ARP Request]</a:t>
            </a:r>
            <a:endParaRPr lang="ko-KR" altLang="en-US" dirty="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3DD7859E-7283-4CB8-B30C-93A610402649}"/>
              </a:ext>
            </a:extLst>
          </p:cNvPr>
          <p:cNvSpPr/>
          <p:nvPr/>
        </p:nvSpPr>
        <p:spPr>
          <a:xfrm rot="19391299">
            <a:off x="5406964" y="2888030"/>
            <a:ext cx="289207" cy="132266"/>
          </a:xfrm>
          <a:prstGeom prst="rightArrow">
            <a:avLst>
              <a:gd name="adj1" fmla="val 27888"/>
              <a:gd name="adj2" fmla="val 64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CC3C74B6-A1CA-4816-89C2-0A985B0F5F6F}"/>
              </a:ext>
            </a:extLst>
          </p:cNvPr>
          <p:cNvSpPr/>
          <p:nvPr/>
        </p:nvSpPr>
        <p:spPr>
          <a:xfrm>
            <a:off x="3503722" y="3997535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65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0.22969 -0.24467 L 0.46758 0.0507 " pathEditMode="relative" rAng="0" ptsTypes="AAA">
                                      <p:cBhvr>
                                        <p:cTn id="12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72" y="-96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96296E-6 L 0.22253 -0.23588 L 0.26042 0.04121 " pathEditMode="relative" rAng="0" ptsTypes="AAA">
                                      <p:cBhvr>
                                        <p:cTn id="1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21" y="-974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6 0.00741 L 0.20768 -0.21342 " pathEditMode="relative" rAng="0" ptsTypes="AA">
                                      <p:cBhvr>
                                        <p:cTn id="16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04" y="-11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23" grpId="0"/>
      <p:bldP spid="28" grpId="0" animBg="1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08B2A-7735-42E9-A7EF-38D0A24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ARP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6ED70A-42EA-4BFF-B76A-BDB82A52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1AF5F-CCA2-490E-8242-DF96E4F7AFAD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41C45B-F0F3-48DE-BF1C-FEA46954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KERT</a:t>
            </a:r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1A8746F-268D-48A8-8ACF-91A69169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C7917-484B-4871-B9E3-A67209F9F194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22A89F-9FEC-45A3-8D9D-FCF484680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45" y="1453997"/>
            <a:ext cx="1460867" cy="1460867"/>
          </a:xfrm>
          <a:prstGeom prst="rect">
            <a:avLst/>
          </a:prstGeom>
        </p:spPr>
      </p:pic>
      <p:pic>
        <p:nvPicPr>
          <p:cNvPr id="7" name="그림 6" descr="전자기기, 모니터, 컴퓨터, 디스플레이이(가) 표시된 사진&#10;&#10;자동 생성된 설명">
            <a:extLst>
              <a:ext uri="{FF2B5EF4-FFF2-40B4-BE49-F238E27FC236}">
                <a16:creationId xmlns:a16="http://schemas.microsoft.com/office/drawing/2014/main" id="{A90BD623-736E-4118-B08C-C0E2C576E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799" y="4350662"/>
            <a:ext cx="974949" cy="974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1A664D-C2E4-4FDF-9E52-206FD008E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12" y="4514754"/>
            <a:ext cx="773237" cy="7732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538D84-ED22-446A-8362-CB094C7C8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537" y="4464424"/>
            <a:ext cx="773237" cy="773237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DD3BE68-EC57-4425-ADCA-79A7FB23C9A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812274" y="2847396"/>
            <a:ext cx="2176150" cy="15032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C29CF9D-4366-423D-B5B0-C8F518A275D4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6575579" y="2914864"/>
            <a:ext cx="325752" cy="14357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90AD878-37C4-40E6-9589-B1EF40B6E3A1}"/>
              </a:ext>
            </a:extLst>
          </p:cNvPr>
          <p:cNvCxnSpPr>
            <a:cxnSpLocks/>
          </p:cNvCxnSpPr>
          <p:nvPr/>
        </p:nvCxnSpPr>
        <p:spPr>
          <a:xfrm flipH="1" flipV="1">
            <a:off x="7211072" y="2847396"/>
            <a:ext cx="2078465" cy="1607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F2DBE2-F090-4F58-BE5E-97DDA46FDEAD}"/>
              </a:ext>
            </a:extLst>
          </p:cNvPr>
          <p:cNvSpPr txBox="1"/>
          <p:nvPr/>
        </p:nvSpPr>
        <p:spPr>
          <a:xfrm>
            <a:off x="5922212" y="119798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6620-B719-458D-92C5-B1F861FDF9AE}"/>
              </a:ext>
            </a:extLst>
          </p:cNvPr>
          <p:cNvSpPr txBox="1"/>
          <p:nvPr/>
        </p:nvSpPr>
        <p:spPr>
          <a:xfrm>
            <a:off x="1809836" y="5325611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192.168.0.2</a:t>
            </a:r>
          </a:p>
          <a:p>
            <a:r>
              <a:rPr lang="en-US" altLang="ko-KR" dirty="0"/>
              <a:t>AA:AA:AA:BB:BB:BB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85B512-CADE-4ED8-BE78-4136D8E59BEC}"/>
              </a:ext>
            </a:extLst>
          </p:cNvPr>
          <p:cNvSpPr txBox="1"/>
          <p:nvPr/>
        </p:nvSpPr>
        <p:spPr>
          <a:xfrm>
            <a:off x="5542530" y="5558976"/>
            <a:ext cx="2210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192.168.0.3</a:t>
            </a:r>
          </a:p>
          <a:p>
            <a:r>
              <a:rPr lang="en-US" altLang="ko-KR" dirty="0"/>
              <a:t>AA:AA:AA:CC:CC:CC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9AF83-FE58-4270-8A6C-AA2CA632BAA7}"/>
              </a:ext>
            </a:extLst>
          </p:cNvPr>
          <p:cNvSpPr txBox="1"/>
          <p:nvPr/>
        </p:nvSpPr>
        <p:spPr>
          <a:xfrm>
            <a:off x="8883308" y="5237661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192.168.0.4</a:t>
            </a:r>
          </a:p>
          <a:p>
            <a:r>
              <a:rPr lang="en-US" altLang="ko-KR" dirty="0"/>
              <a:t>AA:AA:AA:DD:DD:DD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B7CA17-9940-477C-B010-2D8B41683D85}"/>
              </a:ext>
            </a:extLst>
          </p:cNvPr>
          <p:cNvSpPr txBox="1"/>
          <p:nvPr/>
        </p:nvSpPr>
        <p:spPr>
          <a:xfrm>
            <a:off x="7306012" y="3121651"/>
            <a:ext cx="23455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192.168.0.4 is at</a:t>
            </a:r>
          </a:p>
          <a:p>
            <a:r>
              <a:rPr lang="en-US" altLang="ko-KR" dirty="0"/>
              <a:t>AA:AA:AA:DD:DD:DD</a:t>
            </a:r>
          </a:p>
          <a:p>
            <a:r>
              <a:rPr lang="en-US" altLang="ko-KR" dirty="0"/>
              <a:t>[ARP Reply]</a:t>
            </a:r>
            <a:endParaRPr lang="ko-KR" altLang="en-US" dirty="0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B1BEA5E2-A65C-496C-9DC5-673C47FA0BA1}"/>
              </a:ext>
            </a:extLst>
          </p:cNvPr>
          <p:cNvSpPr/>
          <p:nvPr/>
        </p:nvSpPr>
        <p:spPr>
          <a:xfrm rot="13333643">
            <a:off x="7677532" y="2927418"/>
            <a:ext cx="289207" cy="132266"/>
          </a:xfrm>
          <a:prstGeom prst="rightArrow">
            <a:avLst>
              <a:gd name="adj1" fmla="val 27888"/>
              <a:gd name="adj2" fmla="val 64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88691F8-4FB8-44B7-92FC-D54DD8379524}"/>
              </a:ext>
            </a:extLst>
          </p:cNvPr>
          <p:cNvSpPr/>
          <p:nvPr/>
        </p:nvSpPr>
        <p:spPr>
          <a:xfrm>
            <a:off x="9194362" y="4292307"/>
            <a:ext cx="308551" cy="300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5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23685 -0.27963 L -0.45156 -0.03403 " pathEditMode="relative" rAng="0" ptsTypes="AAA">
                                      <p:cBhvr>
                                        <p:cTn id="1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78" y="-1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 animBg="1"/>
      <p:bldP spid="24" grpId="0" animBg="1"/>
    </p:bldLst>
  </p:timing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612</TotalTime>
  <Words>1175</Words>
  <Application>Microsoft Office PowerPoint</Application>
  <PresentationFormat>와이드스크린</PresentationFormat>
  <Paragraphs>338</Paragraphs>
  <Slides>37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0" baseType="lpstr">
      <vt:lpstr>맑은 고딕</vt:lpstr>
      <vt:lpstr>Franklin Gothic Book</vt:lpstr>
      <vt:lpstr>자르기</vt:lpstr>
      <vt:lpstr>공공 Wi-Fi를 이용한 해킹 및 대처방안</vt:lpstr>
      <vt:lpstr>목차</vt:lpstr>
      <vt:lpstr>프로젝트 추진 배경</vt:lpstr>
      <vt:lpstr>MITM(Man in the Middle) ATTACK</vt:lpstr>
      <vt:lpstr>MITM(Man in the Middle) ATTACK</vt:lpstr>
      <vt:lpstr>MITM(Man in the Middle) ATTACK</vt:lpstr>
      <vt:lpstr>ARP</vt:lpstr>
      <vt:lpstr>ARP</vt:lpstr>
      <vt:lpstr>ARP</vt:lpstr>
      <vt:lpstr>ARP</vt:lpstr>
      <vt:lpstr>ARP Spoofing</vt:lpstr>
      <vt:lpstr>ARP Spoofing</vt:lpstr>
      <vt:lpstr>ARP Spoofing</vt:lpstr>
      <vt:lpstr>Session</vt:lpstr>
      <vt:lpstr>PowerPoint 프레젠테이션</vt:lpstr>
      <vt:lpstr>PowerPoint 프레젠테이션</vt:lpstr>
      <vt:lpstr>공격 환경</vt:lpstr>
      <vt:lpstr>IP / MAC 확인</vt:lpstr>
      <vt:lpstr>IP / MAC 확인</vt:lpstr>
      <vt:lpstr>ARP spoofing</vt:lpstr>
      <vt:lpstr>ARP spoofing</vt:lpstr>
      <vt:lpstr>ARP spoofing</vt:lpstr>
      <vt:lpstr>ip forwarding</vt:lpstr>
      <vt:lpstr>ip forwarding</vt:lpstr>
      <vt:lpstr>ip forwarding</vt:lpstr>
      <vt:lpstr>Packet Capture</vt:lpstr>
      <vt:lpstr>Packet Capture</vt:lpstr>
      <vt:lpstr>PowerPoint 프레젠테이션</vt:lpstr>
      <vt:lpstr>PowerPoint 프레젠테이션</vt:lpstr>
      <vt:lpstr>ARP Spoofing 발생 시 증상</vt:lpstr>
      <vt:lpstr>ARP Spoofing 탐지 기법</vt:lpstr>
      <vt:lpstr>ARP Spoofing 탐지 기법</vt:lpstr>
      <vt:lpstr>ARP Spoofing 탐지 기법</vt:lpstr>
      <vt:lpstr>어떻게 방어해야 할까?</vt:lpstr>
      <vt:lpstr>어떻게 방어해야 할까?</vt:lpstr>
      <vt:lpstr>후속 프로젝트 계획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공공 Wi-Fi를 이용한 해킹 및 대처방안</dc:title>
  <dc:creator>도현 김</dc:creator>
  <cp:lastModifiedBy>도현 김</cp:lastModifiedBy>
  <cp:revision>336</cp:revision>
  <dcterms:created xsi:type="dcterms:W3CDTF">2019-11-10T01:38:58Z</dcterms:created>
  <dcterms:modified xsi:type="dcterms:W3CDTF">2019-11-12T09:06:24Z</dcterms:modified>
</cp:coreProperties>
</file>

<file path=docProps/thumbnail.jpeg>
</file>